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80"/>
  </p:notesMasterIdLst>
  <p:handoutMasterIdLst>
    <p:handoutMasterId r:id="rId81"/>
  </p:handoutMasterIdLst>
  <p:sldIdLst>
    <p:sldId id="256" r:id="rId3"/>
    <p:sldId id="261" r:id="rId4"/>
    <p:sldId id="259" r:id="rId5"/>
    <p:sldId id="358" r:id="rId6"/>
    <p:sldId id="423" r:id="rId7"/>
    <p:sldId id="424" r:id="rId8"/>
    <p:sldId id="309" r:id="rId9"/>
    <p:sldId id="356" r:id="rId10"/>
    <p:sldId id="353" r:id="rId11"/>
    <p:sldId id="359" r:id="rId12"/>
    <p:sldId id="436" r:id="rId13"/>
    <p:sldId id="438" r:id="rId14"/>
    <p:sldId id="439" r:id="rId15"/>
    <p:sldId id="440" r:id="rId16"/>
    <p:sldId id="361" r:id="rId17"/>
    <p:sldId id="442" r:id="rId18"/>
    <p:sldId id="425" r:id="rId19"/>
    <p:sldId id="443" r:id="rId20"/>
    <p:sldId id="357" r:id="rId21"/>
    <p:sldId id="445" r:id="rId22"/>
    <p:sldId id="446" r:id="rId23"/>
    <p:sldId id="365" r:id="rId24"/>
    <p:sldId id="447" r:id="rId25"/>
    <p:sldId id="448" r:id="rId26"/>
    <p:sldId id="366" r:id="rId27"/>
    <p:sldId id="430" r:id="rId28"/>
    <p:sldId id="429" r:id="rId29"/>
    <p:sldId id="457" r:id="rId30"/>
    <p:sldId id="449" r:id="rId31"/>
    <p:sldId id="450" r:id="rId32"/>
    <p:sldId id="451" r:id="rId33"/>
    <p:sldId id="369" r:id="rId34"/>
    <p:sldId id="434" r:id="rId35"/>
    <p:sldId id="433" r:id="rId36"/>
    <p:sldId id="372" r:id="rId37"/>
    <p:sldId id="435" r:id="rId38"/>
    <p:sldId id="354" r:id="rId39"/>
    <p:sldId id="456" r:id="rId40"/>
    <p:sldId id="381" r:id="rId41"/>
    <p:sldId id="398" r:id="rId42"/>
    <p:sldId id="459" r:id="rId43"/>
    <p:sldId id="460" r:id="rId44"/>
    <p:sldId id="386" r:id="rId45"/>
    <p:sldId id="385" r:id="rId46"/>
    <p:sldId id="453" r:id="rId47"/>
    <p:sldId id="452" r:id="rId48"/>
    <p:sldId id="407" r:id="rId49"/>
    <p:sldId id="402" r:id="rId50"/>
    <p:sldId id="403" r:id="rId51"/>
    <p:sldId id="401" r:id="rId52"/>
    <p:sldId id="454" r:id="rId53"/>
    <p:sldId id="409" r:id="rId54"/>
    <p:sldId id="413" r:id="rId55"/>
    <p:sldId id="410" r:id="rId56"/>
    <p:sldId id="411" r:id="rId57"/>
    <p:sldId id="412" r:id="rId58"/>
    <p:sldId id="455" r:id="rId59"/>
    <p:sldId id="388" r:id="rId60"/>
    <p:sldId id="414" r:id="rId61"/>
    <p:sldId id="422" r:id="rId62"/>
    <p:sldId id="461" r:id="rId63"/>
    <p:sldId id="418" r:id="rId64"/>
    <p:sldId id="419" r:id="rId65"/>
    <p:sldId id="355" r:id="rId66"/>
    <p:sldId id="360" r:id="rId67"/>
    <p:sldId id="391" r:id="rId68"/>
    <p:sldId id="390" r:id="rId69"/>
    <p:sldId id="279" r:id="rId70"/>
    <p:sldId id="258" r:id="rId71"/>
    <p:sldId id="392" r:id="rId72"/>
    <p:sldId id="426" r:id="rId73"/>
    <p:sldId id="393" r:id="rId74"/>
    <p:sldId id="427" r:id="rId75"/>
    <p:sldId id="428" r:id="rId76"/>
    <p:sldId id="431" r:id="rId77"/>
    <p:sldId id="283" r:id="rId78"/>
    <p:sldId id="284" r:id="rId79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Cambria Math" panose="02040503050406030204" pitchFamily="18" charset="0"/>
      <p:regular r:id="rId88"/>
    </p:embeddedFont>
    <p:embeddedFont>
      <p:font typeface="Sniglet" panose="020B0604020202020204" charset="0"/>
      <p:regular r:id="rId89"/>
    </p:embeddedFont>
    <p:embeddedFont>
      <p:font typeface="Walter Turncoat" panose="020B0604020202020204" charset="0"/>
      <p:regular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CFCA2B23-0BE5-405C-B5B4-2BD748BCB619}">
          <p14:sldIdLst>
            <p14:sldId id="256"/>
            <p14:sldId id="261"/>
            <p14:sldId id="259"/>
            <p14:sldId id="358"/>
            <p14:sldId id="423"/>
            <p14:sldId id="424"/>
            <p14:sldId id="309"/>
            <p14:sldId id="356"/>
            <p14:sldId id="353"/>
            <p14:sldId id="359"/>
            <p14:sldId id="436"/>
            <p14:sldId id="438"/>
            <p14:sldId id="439"/>
            <p14:sldId id="440"/>
            <p14:sldId id="361"/>
            <p14:sldId id="442"/>
            <p14:sldId id="425"/>
            <p14:sldId id="443"/>
            <p14:sldId id="357"/>
            <p14:sldId id="445"/>
            <p14:sldId id="446"/>
            <p14:sldId id="365"/>
            <p14:sldId id="447"/>
            <p14:sldId id="448"/>
            <p14:sldId id="366"/>
            <p14:sldId id="430"/>
            <p14:sldId id="429"/>
            <p14:sldId id="457"/>
            <p14:sldId id="449"/>
            <p14:sldId id="450"/>
            <p14:sldId id="451"/>
            <p14:sldId id="369"/>
            <p14:sldId id="434"/>
            <p14:sldId id="433"/>
            <p14:sldId id="372"/>
            <p14:sldId id="435"/>
            <p14:sldId id="354"/>
            <p14:sldId id="456"/>
            <p14:sldId id="381"/>
            <p14:sldId id="398"/>
            <p14:sldId id="459"/>
            <p14:sldId id="460"/>
            <p14:sldId id="386"/>
            <p14:sldId id="385"/>
            <p14:sldId id="453"/>
            <p14:sldId id="452"/>
            <p14:sldId id="407"/>
            <p14:sldId id="402"/>
            <p14:sldId id="403"/>
            <p14:sldId id="401"/>
            <p14:sldId id="454"/>
            <p14:sldId id="409"/>
            <p14:sldId id="413"/>
            <p14:sldId id="410"/>
            <p14:sldId id="411"/>
            <p14:sldId id="412"/>
            <p14:sldId id="455"/>
            <p14:sldId id="388"/>
            <p14:sldId id="414"/>
            <p14:sldId id="422"/>
            <p14:sldId id="461"/>
            <p14:sldId id="418"/>
            <p14:sldId id="419"/>
            <p14:sldId id="355"/>
            <p14:sldId id="360"/>
            <p14:sldId id="391"/>
            <p14:sldId id="390"/>
            <p14:sldId id="279"/>
          </p14:sldIdLst>
        </p14:section>
        <p14:section name="Sezione senza titolo" id="{E8F93918-33C4-4705-A757-112B06B5C8EC}">
          <p14:sldIdLst>
            <p14:sldId id="258"/>
            <p14:sldId id="392"/>
            <p14:sldId id="426"/>
            <p14:sldId id="393"/>
            <p14:sldId id="427"/>
            <p14:sldId id="428"/>
            <p14:sldId id="43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A0922-CEE9-4C93-BF2B-55F43598A385}" v="50" dt="2021-03-30T15:50:14.851"/>
  </p1510:revLst>
</p1510:revInfo>
</file>

<file path=ppt/tableStyles.xml><?xml version="1.0" encoding="utf-8"?>
<a:tblStyleLst xmlns:a="http://schemas.openxmlformats.org/drawingml/2006/main" def="{3CAC5E75-CF82-4A7B-9EAF-F727AAA05E37}">
  <a:tblStyle styleId="{3CAC5E75-CF82-4A7B-9EAF-F727AAA05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1" autoAdjust="0"/>
    <p:restoredTop sz="84329" autoAdjust="0"/>
  </p:normalViewPr>
  <p:slideViewPr>
    <p:cSldViewPr snapToGrid="0">
      <p:cViewPr varScale="1">
        <p:scale>
          <a:sx n="105" d="100"/>
          <a:sy n="105" d="100"/>
        </p:scale>
        <p:origin x="102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lia Corridori" userId="f2c3ab39-800b-4d38-95a8-893ad331161c" providerId="ADAL" clId="{327A0922-CEE9-4C93-BF2B-55F43598A385}"/>
    <pc:docChg chg="custSel modSld">
      <pc:chgData name="Clelia Corridori" userId="f2c3ab39-800b-4d38-95a8-893ad331161c" providerId="ADAL" clId="{327A0922-CEE9-4C93-BF2B-55F43598A385}" dt="2021-03-30T15:55:13.713" v="75" actId="478"/>
      <pc:docMkLst>
        <pc:docMk/>
      </pc:docMkLst>
      <pc:sldChg chg="modSp mod">
        <pc:chgData name="Clelia Corridori" userId="f2c3ab39-800b-4d38-95a8-893ad331161c" providerId="ADAL" clId="{327A0922-CEE9-4C93-BF2B-55F43598A385}" dt="2021-03-30T15:33:20.002" v="40" actId="14100"/>
        <pc:sldMkLst>
          <pc:docMk/>
          <pc:sldMk cId="4167043287" sldId="357"/>
        </pc:sldMkLst>
        <pc:spChg chg="mod">
          <ac:chgData name="Clelia Corridori" userId="f2c3ab39-800b-4d38-95a8-893ad331161c" providerId="ADAL" clId="{327A0922-CEE9-4C93-BF2B-55F43598A385}" dt="2021-03-30T15:32:42.744" v="39" actId="14100"/>
          <ac:spMkLst>
            <pc:docMk/>
            <pc:sldMk cId="4167043287" sldId="357"/>
            <ac:spMk id="5" creationId="{D40E7989-E0D0-4B10-90D3-BCCBA812A06B}"/>
          </ac:spMkLst>
        </pc:spChg>
        <pc:spChg chg="mod">
          <ac:chgData name="Clelia Corridori" userId="f2c3ab39-800b-4d38-95a8-893ad331161c" providerId="ADAL" clId="{327A0922-CEE9-4C93-BF2B-55F43598A385}" dt="2021-03-30T15:33:20.002" v="40" actId="14100"/>
          <ac:spMkLst>
            <pc:docMk/>
            <pc:sldMk cId="4167043287" sldId="357"/>
            <ac:spMk id="48" creationId="{51D3DEEE-78F2-4668-835B-22AB97297B4A}"/>
          </ac:spMkLst>
        </pc:spChg>
      </pc:sldChg>
      <pc:sldChg chg="addSp">
        <pc:chgData name="Clelia Corridori" userId="f2c3ab39-800b-4d38-95a8-893ad331161c" providerId="ADAL" clId="{327A0922-CEE9-4C93-BF2B-55F43598A385}" dt="2021-03-29T20:01:03.143" v="0"/>
        <pc:sldMkLst>
          <pc:docMk/>
          <pc:sldMk cId="2269877009" sldId="415"/>
        </pc:sldMkLst>
        <pc:inkChg chg="add">
          <ac:chgData name="Clelia Corridori" userId="f2c3ab39-800b-4d38-95a8-893ad331161c" providerId="ADAL" clId="{327A0922-CEE9-4C93-BF2B-55F43598A385}" dt="2021-03-29T20:01:03.143" v="0"/>
          <ac:inkMkLst>
            <pc:docMk/>
            <pc:sldMk cId="2269877009" sldId="415"/>
            <ac:inkMk id="3" creationId="{28BA6FB6-AF4B-4339-869D-87FF3D0A4B81}"/>
          </ac:inkMkLst>
        </pc:inkChg>
      </pc:sldChg>
      <pc:sldChg chg="modSp mod">
        <pc:chgData name="Clelia Corridori" userId="f2c3ab39-800b-4d38-95a8-893ad331161c" providerId="ADAL" clId="{327A0922-CEE9-4C93-BF2B-55F43598A385}" dt="2021-03-30T15:31:13.850" v="13" actId="20577"/>
        <pc:sldMkLst>
          <pc:docMk/>
          <pc:sldMk cId="3313262180" sldId="425"/>
        </pc:sldMkLst>
        <pc:spChg chg="mod">
          <ac:chgData name="Clelia Corridori" userId="f2c3ab39-800b-4d38-95a8-893ad331161c" providerId="ADAL" clId="{327A0922-CEE9-4C93-BF2B-55F43598A385}" dt="2021-03-30T15:31:13.850" v="13" actId="20577"/>
          <ac:spMkLst>
            <pc:docMk/>
            <pc:sldMk cId="3313262180" sldId="425"/>
            <ac:spMk id="48" creationId="{9CBE3770-7E8B-49CD-A7AD-02FA672EFAB2}"/>
          </ac:spMkLst>
        </pc:spChg>
      </pc:sldChg>
      <pc:sldChg chg="modSp">
        <pc:chgData name="Clelia Corridori" userId="f2c3ab39-800b-4d38-95a8-893ad331161c" providerId="ADAL" clId="{327A0922-CEE9-4C93-BF2B-55F43598A385}" dt="2021-03-30T15:44:15.198" v="60" actId="20577"/>
        <pc:sldMkLst>
          <pc:docMk/>
          <pc:sldMk cId="1864890701" sldId="430"/>
        </pc:sldMkLst>
        <pc:spChg chg="mod">
          <ac:chgData name="Clelia Corridori" userId="f2c3ab39-800b-4d38-95a8-893ad331161c" providerId="ADAL" clId="{327A0922-CEE9-4C93-BF2B-55F43598A385}" dt="2021-03-30T15:44:15.198" v="60" actId="20577"/>
          <ac:spMkLst>
            <pc:docMk/>
            <pc:sldMk cId="1864890701" sldId="430"/>
            <ac:spMk id="5" creationId="{00000000-0000-0000-0000-000000000000}"/>
          </ac:spMkLst>
        </pc:spChg>
      </pc:sldChg>
      <pc:sldChg chg="addSp delSp modSp mod">
        <pc:chgData name="Clelia Corridori" userId="f2c3ab39-800b-4d38-95a8-893ad331161c" providerId="ADAL" clId="{327A0922-CEE9-4C93-BF2B-55F43598A385}" dt="2021-03-30T15:55:13.713" v="75" actId="478"/>
        <pc:sldMkLst>
          <pc:docMk/>
          <pc:sldMk cId="2519483259" sldId="433"/>
        </pc:sldMkLst>
        <pc:spChg chg="mod">
          <ac:chgData name="Clelia Corridori" userId="f2c3ab39-800b-4d38-95a8-893ad331161c" providerId="ADAL" clId="{327A0922-CEE9-4C93-BF2B-55F43598A385}" dt="2021-03-30T15:54:54.550" v="72" actId="6549"/>
          <ac:spMkLst>
            <pc:docMk/>
            <pc:sldMk cId="2519483259" sldId="433"/>
            <ac:spMk id="6" creationId="{00000000-0000-0000-0000-000000000000}"/>
          </ac:spMkLst>
        </pc:spChg>
        <pc:spChg chg="mod">
          <ac:chgData name="Clelia Corridori" userId="f2c3ab39-800b-4d38-95a8-893ad331161c" providerId="ADAL" clId="{327A0922-CEE9-4C93-BF2B-55F43598A385}" dt="2021-03-30T15:55:08.358" v="74" actId="20577"/>
          <ac:spMkLst>
            <pc:docMk/>
            <pc:sldMk cId="2519483259" sldId="433"/>
            <ac:spMk id="7" creationId="{00000000-0000-0000-0000-000000000000}"/>
          </ac:spMkLst>
        </pc:spChg>
        <pc:inkChg chg="add del">
          <ac:chgData name="Clelia Corridori" userId="f2c3ab39-800b-4d38-95a8-893ad331161c" providerId="ADAL" clId="{327A0922-CEE9-4C93-BF2B-55F43598A385}" dt="2021-03-30T15:55:13.713" v="75" actId="478"/>
          <ac:inkMkLst>
            <pc:docMk/>
            <pc:sldMk cId="2519483259" sldId="433"/>
            <ac:inkMk id="5" creationId="{F3A80C13-51FC-4529-9B32-EA69963D580A}"/>
          </ac:inkMkLst>
        </pc:inkChg>
      </pc:sldChg>
      <pc:sldChg chg="addSp delSp modSp mod">
        <pc:chgData name="Clelia Corridori" userId="f2c3ab39-800b-4d38-95a8-893ad331161c" providerId="ADAL" clId="{327A0922-CEE9-4C93-BF2B-55F43598A385}" dt="2021-03-30T15:50:20.202" v="65" actId="478"/>
        <pc:sldMkLst>
          <pc:docMk/>
          <pc:sldMk cId="1447815273" sldId="449"/>
        </pc:sldMkLst>
        <pc:spChg chg="mod">
          <ac:chgData name="Clelia Corridori" userId="f2c3ab39-800b-4d38-95a8-893ad331161c" providerId="ADAL" clId="{327A0922-CEE9-4C93-BF2B-55F43598A385}" dt="2021-03-30T15:50:14.851" v="64" actId="20577"/>
          <ac:spMkLst>
            <pc:docMk/>
            <pc:sldMk cId="1447815273" sldId="449"/>
            <ac:spMk id="19" creationId="{B736FDD1-1CF9-4D6D-AB80-E9BE375198FA}"/>
          </ac:spMkLst>
        </pc:spChg>
        <pc:inkChg chg="add del">
          <ac:chgData name="Clelia Corridori" userId="f2c3ab39-800b-4d38-95a8-893ad331161c" providerId="ADAL" clId="{327A0922-CEE9-4C93-BF2B-55F43598A385}" dt="2021-03-30T15:50:20.202" v="65" actId="478"/>
          <ac:inkMkLst>
            <pc:docMk/>
            <pc:sldMk cId="1447815273" sldId="449"/>
            <ac:inkMk id="5" creationId="{E383CD82-5CC5-4B48-921D-AE90DE06E0A5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4602-F31F-41A7-87B3-E37F9C9DC4C2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89B00-B71A-4949-8AE3-A5753B61AC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513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0.5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1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5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71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43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56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6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8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03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97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5.12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7.9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5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Organisms shape their own environment, which in turn affects their survival. This feedback becomes especially important for communities containing a large number of species; however, few existing approaches allow studying this regime, except in simulations. Here, we use methods of statistical physics to analytically solve a classic ecological model of resource competition introduced by MacArthur in 1969</a:t>
            </a:r>
            <a:endParaRPr i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noProof="0" dirty="0"/>
              <a:t>Purely competitive</a:t>
            </a:r>
          </a:p>
        </p:txBody>
      </p:sp>
    </p:spTree>
    <p:extLst>
      <p:ext uri="{BB962C8B-B14F-4D97-AF65-F5344CB8AC3E}">
        <p14:creationId xmlns:p14="http://schemas.microsoft.com/office/powerpoint/2010/main" val="309328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600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427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794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2054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161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dynamics possesses a </a:t>
            </a:r>
            <a:r>
              <a:rPr lang="en-US" dirty="0" err="1"/>
              <a:t>Lyapunov</a:t>
            </a:r>
            <a:r>
              <a:rPr lang="en-US" dirty="0"/>
              <a:t> function, which is convex and bounded from above, similar to the classic model of MacArthur—of which this is a generalization; see the Supplemental Material (SM) [22]. As a result, the equilibrium state always exists, is unique and stable, and can be found by solving a convex optimization problem over the region ∂Ω.</a:t>
            </a:r>
            <a:endParaRPr lang="en-GB" noProof="0" dirty="0"/>
          </a:p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6590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The resource depletion rules Hi describe the external conditions: how much of each resource is supplied to the community as a whole. In contrast, h~ describes the availability of resources in the immediate environment of individuals, which ultimately dictates which species survive</a:t>
            </a:r>
          </a:p>
        </p:txBody>
      </p:sp>
    </p:spTree>
    <p:extLst>
      <p:ext uri="{BB962C8B-B14F-4D97-AF65-F5344CB8AC3E}">
        <p14:creationId xmlns:p14="http://schemas.microsoft.com/office/powerpoint/2010/main" val="380146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12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08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492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311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Passing</a:t>
                </a:r>
                <a:r>
                  <a:rPr lang="en-US" baseline="0" dirty="0"/>
                  <a:t> into the Harvest space: </a:t>
                </a:r>
                <a:r>
                  <a:rPr lang="en-US" dirty="0"/>
                  <a:t>we have shown that locating the equilibrium of our ecological dynamics is in fact a convex optimization problem in the P-dimensional space of species abundances. We then described how this optimization problem can be formulated directly in the N-dimensional space of “harvests” hi . To build intuition, it is instructive to consider the following algebraic argument showing how the two optimization problems are mapped into each other.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94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higher dimensions, however, the enumeration of coexistence regimes for a given set of strategies, as in Fig. 1(b), quickly becomes a </a:t>
            </a:r>
            <a:r>
              <a:rPr lang="en-US" dirty="0" err="1"/>
              <a:t>combinatorially</a:t>
            </a:r>
            <a:r>
              <a:rPr lang="en-US" dirty="0"/>
              <a:t> difficult problem.</a:t>
            </a:r>
            <a:r>
              <a:rPr lang="en-US" baseline="0" dirty="0"/>
              <a:t> </a:t>
            </a:r>
            <a:r>
              <a:rPr lang="en-US" dirty="0"/>
              <a:t>In this Letter, we therefore adopt the statistical physics approach and characterize the expected properties of a typical community where the competing strategies are drawn out of some ensemble.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9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783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cost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5287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654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628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02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it-IT" i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𝜖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9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456592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06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5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51498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346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8319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07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392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162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Ecological (</a:t>
            </a:r>
            <a:r>
              <a:rPr lang="en-US" dirty="0" err="1"/>
              <a:t>dell’environment</a:t>
            </a:r>
            <a:r>
              <a:rPr lang="en-US" dirty="0"/>
              <a:t>)</a:t>
            </a:r>
            <a:r>
              <a:rPr lang="en-US" baseline="0" dirty="0"/>
              <a:t> and evolutionary time scales not </a:t>
            </a:r>
            <a:r>
              <a:rPr lang="en-US" baseline="0" dirty="0" err="1"/>
              <a:t>separables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80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000985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884389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5868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70219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8065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13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654904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99279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gli stessi </a:t>
            </a:r>
            <a:r>
              <a:rPr lang="it-IT" dirty="0" err="1"/>
              <a:t>alpha</a:t>
            </a:r>
            <a:r>
              <a:rPr lang="it-IT" dirty="0"/>
              <a:t> non ho PT</a:t>
            </a:r>
          </a:p>
        </p:txBody>
      </p:sp>
    </p:spTree>
    <p:extLst>
      <p:ext uri="{BB962C8B-B14F-4D97-AF65-F5344CB8AC3E}">
        <p14:creationId xmlns:p14="http://schemas.microsoft.com/office/powerpoint/2010/main" val="2626502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2572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18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Transizione di fase</a:t>
            </a:r>
            <a:r>
              <a:rPr lang="it-IT" baseline="0" dirty="0"/>
              <a:t> per </a:t>
            </a:r>
            <a:r>
              <a:rPr lang="it-IT" baseline="0" dirty="0" err="1"/>
              <a:t>alpha</a:t>
            </a:r>
            <a:r>
              <a:rPr lang="it-IT" baseline="0" dirty="0"/>
              <a:t> molto più grandi (&gt;10)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1089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20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47436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7325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813350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02148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26746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90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35096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544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615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7368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3308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3817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556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268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33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2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148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5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The mechanisms by which organisms shape their environment have been the subject of much research, both at equilibrium and out of equilibrium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Mac</a:t>
            </a:r>
            <a:r>
              <a:rPr lang="en-US" baseline="0" dirty="0"/>
              <a:t> Arthur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 err="1"/>
              <a:t>Tilman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/>
              <a:t>?? How to generalize?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Tikhonov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iniziato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simulazioni</a:t>
            </a:r>
            <a:endParaRPr lang="de-CH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an intriguing possibility is that the phenomenology of high-diversity communities could contain qualitatively novel, </a:t>
            </a:r>
            <a:r>
              <a:rPr lang="en-US" dirty="0" err="1"/>
              <a:t>nonintuitive</a:t>
            </a:r>
            <a:r>
              <a:rPr lang="en-US" dirty="0"/>
              <a:t> regimes.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studiamo</a:t>
            </a:r>
            <a:r>
              <a:rPr lang="en-US" dirty="0">
                <a:sym typeface="Wingdings" panose="05000000000000000000" pitchFamily="2" charset="2"/>
              </a:rPr>
              <a:t> well mixed population at equilibrium</a:t>
            </a:r>
            <a:r>
              <a:rPr lang="en-US" baseline="0" dirty="0">
                <a:sym typeface="Wingdings" panose="05000000000000000000" pitchFamily="2" charset="2"/>
              </a:rPr>
              <a:t> with deterministic </a:t>
            </a:r>
            <a:r>
              <a:rPr lang="en-US" baseline="0" dirty="0" err="1">
                <a:sym typeface="Wingdings" panose="05000000000000000000" pitchFamily="2" charset="2"/>
              </a:rPr>
              <a:t>dynamis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518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694cd56_01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518ca1648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518ca1648_12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show that the </a:t>
            </a:r>
            <a:r>
              <a:rPr lang="en-US" dirty="0" err="1"/>
              <a:t>nonintuitive</a:t>
            </a:r>
            <a:r>
              <a:rPr lang="en-US" dirty="0"/>
              <a:t> phenomenology of highly diverse ecosystems includes a phase where the environment constructed by the community becomes fully decoupled from the outside world. In this phase</a:t>
            </a:r>
            <a:r>
              <a:rPr lang="en-US" baseline="0" dirty="0"/>
              <a:t> emerges a collective behavior as consequence of large dimensionality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5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17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9D2559-AFEA-4A8B-88AC-2F37CC66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A18BED-7048-485B-8913-88563BEBA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5101E6-3CA1-43BA-94CD-76B9AB34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BB0DA5-B83A-4E0A-AF7B-3EEB3A3A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BEDEBA-E680-45D2-87FA-638CF17E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61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3E98F-326F-4B00-ADAA-51A75A9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09F178-1AA6-466A-AA28-FCC9A715B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B627EC-BEB5-4182-B91F-FAA713C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FFA9FD-DB1F-44B0-96D9-5697D46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B0B620-8573-488A-95ED-56BA2BE1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E27DA8-CE1E-4178-A4B5-8D6B5824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1942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F35CE6-F7F9-4859-A72F-ACACACBD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BEAECE-9562-4B12-AF9B-A52CD9C0C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71E81-0BD8-4389-BBCE-0CE56AD75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45AF119-DB38-4838-82D6-9528C74AB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2CD621-5274-4F8A-B7DA-2B5EADA1A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93215A-7887-47D8-876E-FE0321A1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F8223D1-B6CA-4A4C-8DC1-D289D063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A38A74-74EA-4912-9D35-BD2AC8A8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20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649D0-2C88-440D-A52C-CC88CE97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630645-30BB-4DAB-A58E-E5BF5FBF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ED642D-50A1-443E-9223-17BABE4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240384-21D4-46AF-8468-00886131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503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3E761CB-C124-4E33-A58C-884E03D6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6805AA-21EA-41FF-8B25-CA72229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C37B8-8022-489C-B15A-7753F72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40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5C5FE-95D8-4680-B49B-FE54FB3E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B4761E-AFD0-4592-AA56-94D0968C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FB644B-329C-4318-B7AD-9D24B57F7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415EA4-2CB1-42F0-BBEA-1CEEE1CF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4239B5-B1F0-4853-92F6-C712B23B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D61A9C-0DCC-4E90-8CBF-B76B908E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380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56CE4-6955-4ED9-98AE-99190EC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7BB9401-109D-413D-B7A4-E3DD303D3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D4D162-C49E-49A7-8ED5-CB60A2F85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5FEB4D-A2B6-47BB-B087-362A1543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A345C4-A0E4-400D-8F24-F1119E44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0D5993-0068-4975-8116-1BB44F5A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37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DF84B-72D0-4111-92C7-C83425A0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A1E633-DF21-4D39-9764-8A10BC18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BB60A6-D068-4D0B-976C-01088D82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3B116-5913-4106-B152-C489D70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C60282-AFB8-4AD3-A15F-C1FC950B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588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71C269-7712-4FB1-9BDE-75B72104B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9C769B-A3F7-4AE2-8B57-4F0DE4AD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F4ACC8-689E-473E-939B-23646CEA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C46C44-4993-4FF1-9C51-D69DDB88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958353-8484-4693-BD1F-D9EB2624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99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44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B877A-7CAF-4DE1-98B9-DD4565410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634634-F852-4614-9249-C37E78650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F6C1AF-624D-4237-AF38-8EACCC7C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9F2942-B545-4A8A-B1CC-CFB73A37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A87DD3-77A9-4728-B572-78546485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04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738A3-08E8-45D7-8AC8-F4E51F5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78338-2213-4B80-BD8A-5325B06C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BDE9C-88CB-4BB2-AF1D-E214AB67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8C777-8481-4281-B619-E94797C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ECCA63-9835-4EFE-80F2-39F8FC9E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2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075C46-3048-4677-B574-C5A50E21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5163C2-3951-4F55-A314-D95D947A0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342AD-5EDB-4FD4-9EE4-A0D87034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06D3-48E0-488B-AAD2-CE17BF3A63F9}" type="datetimeFigureOut">
              <a:rPr lang="it-IT" smtClean="0"/>
              <a:t>30/03/2021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6607B1-B347-4D41-A586-CE578675A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E1014F-3584-4994-A766-6C6DE0B97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4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slide" Target="slide7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0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1.png"/><Relationship Id="rId3" Type="http://schemas.openxmlformats.org/officeDocument/2006/relationships/image" Target="../media/image13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0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71.xml"/><Relationship Id="rId5" Type="http://schemas.openxmlformats.org/officeDocument/2006/relationships/image" Target="../media/image28.png"/><Relationship Id="rId15" Type="http://schemas.openxmlformats.org/officeDocument/2006/relationships/image" Target="../media/image391.pn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50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5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430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9" Type="http://schemas.openxmlformats.org/officeDocument/2006/relationships/customXml" Target="../ink/ink25.xml"/><Relationship Id="rId21" Type="http://schemas.openxmlformats.org/officeDocument/2006/relationships/customXml" Target="../ink/ink16.xml"/><Relationship Id="rId34" Type="http://schemas.openxmlformats.org/officeDocument/2006/relationships/image" Target="../media/image72.png"/><Relationship Id="rId42" Type="http://schemas.openxmlformats.org/officeDocument/2006/relationships/image" Target="../media/image76.png"/><Relationship Id="rId47" Type="http://schemas.openxmlformats.org/officeDocument/2006/relationships/customXml" Target="../ink/ink29.xml"/><Relationship Id="rId50" Type="http://schemas.openxmlformats.org/officeDocument/2006/relationships/image" Target="../media/image80.png"/><Relationship Id="rId55" Type="http://schemas.openxmlformats.org/officeDocument/2006/relationships/customXml" Target="../ink/ink33.xml"/><Relationship Id="rId12" Type="http://schemas.openxmlformats.org/officeDocument/2006/relationships/image" Target="../media/image61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74.png"/><Relationship Id="rId46" Type="http://schemas.openxmlformats.org/officeDocument/2006/relationships/image" Target="../media/image78.png"/><Relationship Id="rId59" Type="http://schemas.openxmlformats.org/officeDocument/2006/relationships/customXml" Target="../ink/ink35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20.xml"/><Relationship Id="rId41" Type="http://schemas.openxmlformats.org/officeDocument/2006/relationships/customXml" Target="../ink/ink26.xml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11.xml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37" Type="http://schemas.openxmlformats.org/officeDocument/2006/relationships/customXml" Target="../ink/ink24.xml"/><Relationship Id="rId40" Type="http://schemas.openxmlformats.org/officeDocument/2006/relationships/image" Target="../media/image75.png"/><Relationship Id="rId45" Type="http://schemas.openxmlformats.org/officeDocument/2006/relationships/customXml" Target="../ink/ink28.xml"/><Relationship Id="rId53" Type="http://schemas.openxmlformats.org/officeDocument/2006/relationships/customXml" Target="../ink/ink32.xml"/><Relationship Id="rId58" Type="http://schemas.openxmlformats.org/officeDocument/2006/relationships/image" Target="../media/image84.png"/><Relationship Id="rId5" Type="http://schemas.openxmlformats.org/officeDocument/2006/relationships/customXml" Target="../ink/ink10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69.png"/><Relationship Id="rId36" Type="http://schemas.openxmlformats.org/officeDocument/2006/relationships/image" Target="../media/image73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61" Type="http://schemas.openxmlformats.org/officeDocument/2006/relationships/image" Target="../media/image58.png"/><Relationship Id="rId10" Type="http://schemas.openxmlformats.org/officeDocument/2006/relationships/image" Target="../media/image60.png"/><Relationship Id="rId19" Type="http://schemas.openxmlformats.org/officeDocument/2006/relationships/customXml" Target="../ink/ink15.xml"/><Relationship Id="rId31" Type="http://schemas.openxmlformats.org/officeDocument/2006/relationships/customXml" Target="../ink/ink21.xml"/><Relationship Id="rId44" Type="http://schemas.openxmlformats.org/officeDocument/2006/relationships/image" Target="../media/image77.png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4" Type="http://schemas.openxmlformats.org/officeDocument/2006/relationships/image" Target="../media/image59.png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19.xml"/><Relationship Id="rId30" Type="http://schemas.openxmlformats.org/officeDocument/2006/relationships/image" Target="../media/image70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79.png"/><Relationship Id="rId56" Type="http://schemas.openxmlformats.org/officeDocument/2006/relationships/image" Target="../media/image83.png"/><Relationship Id="rId51" Type="http://schemas.openxmlformats.org/officeDocument/2006/relationships/customXml" Target="../ink/ink31.xml"/><Relationship Id="rId3" Type="http://schemas.openxmlformats.org/officeDocument/2006/relationships/image" Target="../media/image5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7.png"/><Relationship Id="rId4" Type="http://schemas.openxmlformats.org/officeDocument/2006/relationships/image" Target="../media/image8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0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0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90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0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0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8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00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95444" y="1790104"/>
            <a:ext cx="8153111" cy="195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Statistical Physics of Resource Competition in a Highly Diverse Ecosystem</a:t>
            </a:r>
            <a:endParaRPr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CF1935-3D99-4DB6-A848-861C96E61335}"/>
              </a:ext>
            </a:extLst>
          </p:cNvPr>
          <p:cNvSpPr txBox="1"/>
          <p:nvPr/>
        </p:nvSpPr>
        <p:spPr>
          <a:xfrm>
            <a:off x="4401249" y="3292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  <a:p>
            <a:pPr algn="r"/>
            <a:r>
              <a:rPr lang="en" sz="1800" dirty="0">
                <a:solidFill>
                  <a:srgbClr val="FFFFFF"/>
                </a:solidFill>
                <a:latin typeface="+mn-lt"/>
                <a:sym typeface="Walter Turncoat"/>
              </a:rPr>
              <a:t>1230664</a:t>
            </a:r>
            <a:endParaRPr lang="it-IT" sz="1800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30F9B2-4888-4274-AFAA-349DBD983C8A}"/>
              </a:ext>
            </a:extLst>
          </p:cNvPr>
          <p:cNvSpPr txBox="1"/>
          <p:nvPr/>
        </p:nvSpPr>
        <p:spPr>
          <a:xfrm>
            <a:off x="2446638" y="43135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alter Turncoat"/>
              </a:rPr>
              <a:t>March 8, 2021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D279B9-27C6-4584-8531-5646BD0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" y="241783"/>
            <a:ext cx="2201184" cy="984244"/>
          </a:xfrm>
          <a:prstGeom prst="rect">
            <a:avLst/>
          </a:prstGeom>
        </p:spPr>
      </p:pic>
      <p:sp>
        <p:nvSpPr>
          <p:cNvPr id="20" name="Google Shape;54;p11">
            <a:extLst>
              <a:ext uri="{FF2B5EF4-FFF2-40B4-BE49-F238E27FC236}">
                <a16:creationId xmlns:a16="http://schemas.microsoft.com/office/drawing/2014/main" id="{53BAEC06-D5DF-4F09-8364-88C1D34CD2ED}"/>
              </a:ext>
            </a:extLst>
          </p:cNvPr>
          <p:cNvSpPr/>
          <p:nvPr/>
        </p:nvSpPr>
        <p:spPr>
          <a:xfrm>
            <a:off x="2484489" y="355141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10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</a:t>
                </a:r>
                <a:r>
                  <a:rPr lang="it-IT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blipFill>
                <a:blip r:embed="rId3"/>
                <a:stretch>
                  <a:fillRect t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66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11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</a:t>
                </a:r>
                <a:r>
                  <a:rPr lang="it-IT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>
                    <a:solidFill>
                      <a:schemeClr val="bg1"/>
                    </a:solidFill>
                  </a:rPr>
                  <a:t>size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blipFill>
                <a:blip r:embed="rId3"/>
                <a:stretch>
                  <a:fillRect t="-31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871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12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10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999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13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30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701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14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surplus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determines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blipFill>
                <a:blip r:embed="rId3"/>
                <a:stretch>
                  <a:fillRect t="-2326" b="-12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30;p37">
            <a:extLst>
              <a:ext uri="{FF2B5EF4-FFF2-40B4-BE49-F238E27FC236}">
                <a16:creationId xmlns:a16="http://schemas.microsoft.com/office/drawing/2014/main" id="{88501D0D-0A69-419A-BB64-F7E5706606A7}"/>
              </a:ext>
            </a:extLst>
          </p:cNvPr>
          <p:cNvGrpSpPr/>
          <p:nvPr/>
        </p:nvGrpSpPr>
        <p:grpSpPr>
          <a:xfrm>
            <a:off x="3671458" y="4389095"/>
            <a:ext cx="351596" cy="122027"/>
            <a:chOff x="271125" y="812725"/>
            <a:chExt cx="766525" cy="221725"/>
          </a:xfrm>
        </p:grpSpPr>
        <p:sp>
          <p:nvSpPr>
            <p:cNvPr id="16" name="Google Shape;331;p37">
              <a:extLst>
                <a:ext uri="{FF2B5EF4-FFF2-40B4-BE49-F238E27FC236}">
                  <a16:creationId xmlns:a16="http://schemas.microsoft.com/office/drawing/2014/main" id="{0BF39B1F-E7DC-49BD-A7BA-4B5613B7D91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;p37">
              <a:extLst>
                <a:ext uri="{FF2B5EF4-FFF2-40B4-BE49-F238E27FC236}">
                  <a16:creationId xmlns:a16="http://schemas.microsoft.com/office/drawing/2014/main" id="{9FF8DC63-25DA-4BFE-9577-F4FFCFB80F0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89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15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FF7EA8A-E4F4-4EEC-82DB-327BE996DA33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1845734 w 1845734"/>
              <a:gd name="connsiteY1" fmla="*/ 0 h 667418"/>
              <a:gd name="connsiteX2" fmla="*/ 1845734 w 1845734"/>
              <a:gd name="connsiteY2" fmla="*/ 667418 h 667418"/>
              <a:gd name="connsiteX3" fmla="*/ 0 w 1845734"/>
              <a:gd name="connsiteY3" fmla="*/ 667418 h 667418"/>
              <a:gd name="connsiteX4" fmla="*/ 0 w 1845734"/>
              <a:gd name="connsiteY4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450819" y="-134731"/>
                  <a:pt x="1444787" y="-141341"/>
                  <a:pt x="1845734" y="0"/>
                </a:cubicBezTo>
                <a:cubicBezTo>
                  <a:pt x="1896344" y="163147"/>
                  <a:pt x="1819629" y="363606"/>
                  <a:pt x="1845734" y="667418"/>
                </a:cubicBezTo>
                <a:cubicBezTo>
                  <a:pt x="1532135" y="596313"/>
                  <a:pt x="801481" y="578414"/>
                  <a:pt x="0" y="667418"/>
                </a:cubicBezTo>
                <a:cubicBezTo>
                  <a:pt x="-31911" y="588131"/>
                  <a:pt x="22723" y="30252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3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16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FF7EA8A-E4F4-4EEC-82DB-327BE996DA33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1845734 w 1845734"/>
              <a:gd name="connsiteY1" fmla="*/ 0 h 667418"/>
              <a:gd name="connsiteX2" fmla="*/ 1845734 w 1845734"/>
              <a:gd name="connsiteY2" fmla="*/ 667418 h 667418"/>
              <a:gd name="connsiteX3" fmla="*/ 0 w 1845734"/>
              <a:gd name="connsiteY3" fmla="*/ 667418 h 667418"/>
              <a:gd name="connsiteX4" fmla="*/ 0 w 1845734"/>
              <a:gd name="connsiteY4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450819" y="-134731"/>
                  <a:pt x="1444787" y="-141341"/>
                  <a:pt x="1845734" y="0"/>
                </a:cubicBezTo>
                <a:cubicBezTo>
                  <a:pt x="1896344" y="163147"/>
                  <a:pt x="1819629" y="363606"/>
                  <a:pt x="1845734" y="667418"/>
                </a:cubicBezTo>
                <a:cubicBezTo>
                  <a:pt x="1532135" y="596313"/>
                  <a:pt x="801481" y="578414"/>
                  <a:pt x="0" y="667418"/>
                </a:cubicBezTo>
                <a:cubicBezTo>
                  <a:pt x="-31911" y="588131"/>
                  <a:pt x="22723" y="30252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8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382764" y="2747053"/>
            <a:ext cx="432023" cy="568914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CDBC0F-D02F-40BF-BA33-5C3A6894DE3B}"/>
              </a:ext>
            </a:extLst>
          </p:cNvPr>
          <p:cNvSpPr txBox="1"/>
          <p:nvPr/>
        </p:nvSpPr>
        <p:spPr>
          <a:xfrm>
            <a:off x="875883" y="3118116"/>
            <a:ext cx="470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We are </a:t>
            </a:r>
            <a:r>
              <a:rPr lang="it-IT" dirty="0" err="1">
                <a:solidFill>
                  <a:schemeClr val="bg1"/>
                </a:solidFill>
              </a:rPr>
              <a:t>interested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b="1" dirty="0">
                <a:solidFill>
                  <a:schemeClr val="bg1"/>
                </a:solidFill>
              </a:rPr>
              <a:t>feedback loop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  <a:hlinkClick r:id="rId5" action="ppaction://hlinksldjump"/>
              </a:rPr>
              <a:t>equilibrium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/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𝜇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/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𝑇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/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{</m:t>
                      </m:r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h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oogle Shape;327;p37">
            <a:extLst>
              <a:ext uri="{FF2B5EF4-FFF2-40B4-BE49-F238E27FC236}">
                <a16:creationId xmlns:a16="http://schemas.microsoft.com/office/drawing/2014/main" id="{3E305C35-96CD-4CD6-B64E-371609B3E51B}"/>
              </a:ext>
            </a:extLst>
          </p:cNvPr>
          <p:cNvGrpSpPr/>
          <p:nvPr/>
        </p:nvGrpSpPr>
        <p:grpSpPr>
          <a:xfrm rot="11878973" flipV="1">
            <a:off x="5957214" y="3478929"/>
            <a:ext cx="526785" cy="470209"/>
            <a:chOff x="1113100" y="2199475"/>
            <a:chExt cx="801900" cy="709925"/>
          </a:xfrm>
        </p:grpSpPr>
        <p:sp>
          <p:nvSpPr>
            <p:cNvPr id="18" name="Google Shape;328;p37">
              <a:extLst>
                <a:ext uri="{FF2B5EF4-FFF2-40B4-BE49-F238E27FC236}">
                  <a16:creationId xmlns:a16="http://schemas.microsoft.com/office/drawing/2014/main" id="{D3388FBE-265C-4299-9A6D-F548ECD7C16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9;p37">
              <a:extLst>
                <a:ext uri="{FF2B5EF4-FFF2-40B4-BE49-F238E27FC236}">
                  <a16:creationId xmlns:a16="http://schemas.microsoft.com/office/drawing/2014/main" id="{CD4B3422-9BB4-42ED-9AA7-36036034D9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27;p37">
            <a:extLst>
              <a:ext uri="{FF2B5EF4-FFF2-40B4-BE49-F238E27FC236}">
                <a16:creationId xmlns:a16="http://schemas.microsoft.com/office/drawing/2014/main" id="{3BFA55A5-85E7-4E9B-9662-844A63E0E3DC}"/>
              </a:ext>
            </a:extLst>
          </p:cNvPr>
          <p:cNvGrpSpPr/>
          <p:nvPr/>
        </p:nvGrpSpPr>
        <p:grpSpPr>
          <a:xfrm rot="5400000" flipV="1">
            <a:off x="6845146" y="3535032"/>
            <a:ext cx="640472" cy="411139"/>
            <a:chOff x="1113100" y="2199475"/>
            <a:chExt cx="801900" cy="709925"/>
          </a:xfrm>
        </p:grpSpPr>
        <p:sp>
          <p:nvSpPr>
            <p:cNvPr id="22" name="Google Shape;328;p37">
              <a:extLst>
                <a:ext uri="{FF2B5EF4-FFF2-40B4-BE49-F238E27FC236}">
                  <a16:creationId xmlns:a16="http://schemas.microsoft.com/office/drawing/2014/main" id="{78913112-3D6D-4F00-8048-FED0493B247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1307318F-10DC-4927-B566-360B2A7A33E5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9397671" flipV="1">
            <a:off x="6331395" y="2756448"/>
            <a:ext cx="736081" cy="557992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563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From </a:t>
            </a:r>
            <a:r>
              <a:rPr lang="it-IT" sz="3200" dirty="0" err="1"/>
              <a:t>outside</a:t>
            </a:r>
            <a:r>
              <a:rPr lang="it-IT" sz="3200" dirty="0"/>
              <a:t> to inside</a:t>
            </a:r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17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CBE3770-7E8B-49CD-A7AD-02FA672EFAB2}"/>
              </a:ext>
            </a:extLst>
          </p:cNvPr>
          <p:cNvSpPr txBox="1"/>
          <p:nvPr/>
        </p:nvSpPr>
        <p:spPr>
          <a:xfrm>
            <a:off x="1176245" y="2939628"/>
            <a:ext cx="461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Simple model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Organisms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could</a:t>
            </a:r>
            <a:r>
              <a:rPr lang="it-IT" dirty="0">
                <a:solidFill>
                  <a:schemeClr val="bg1"/>
                </a:solidFill>
              </a:rPr>
              <a:t> share the </a:t>
            </a:r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total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influx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resource</a:t>
            </a:r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/>
              <p:nvPr/>
            </p:nvSpPr>
            <p:spPr>
              <a:xfrm>
                <a:off x="3833611" y="1344914"/>
                <a:ext cx="162115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11" y="1344914"/>
                <a:ext cx="162115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A043EC4-5EA2-4A2D-8734-DE524BBDC225}"/>
              </a:ext>
            </a:extLst>
          </p:cNvPr>
          <p:cNvSpPr txBox="1"/>
          <p:nvPr/>
        </p:nvSpPr>
        <p:spPr>
          <a:xfrm>
            <a:off x="2124529" y="1873587"/>
            <a:ext cx="489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FFFFFF"/>
                </a:solidFill>
              </a:rPr>
              <a:t>Resource </a:t>
            </a:r>
            <a:r>
              <a:rPr lang="it-IT" b="1" dirty="0" err="1">
                <a:solidFill>
                  <a:srgbClr val="FFFFFF"/>
                </a:solidFill>
              </a:rPr>
              <a:t>depletion</a:t>
            </a:r>
            <a:r>
              <a:rPr lang="it-IT" b="1" dirty="0">
                <a:solidFill>
                  <a:srgbClr val="FFFFFF"/>
                </a:solidFill>
              </a:rPr>
              <a:t> </a:t>
            </a:r>
            <a:r>
              <a:rPr lang="it-IT" b="1" dirty="0" err="1">
                <a:solidFill>
                  <a:srgbClr val="FFFFFF"/>
                </a:solidFill>
              </a:rPr>
              <a:t>rule</a:t>
            </a:r>
            <a:r>
              <a:rPr lang="it-IT" dirty="0">
                <a:solidFill>
                  <a:srgbClr val="FFFFFF"/>
                </a:solidFill>
              </a:rPr>
              <a:t> in general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an </a:t>
            </a:r>
            <a:r>
              <a:rPr lang="it-IT" dirty="0" err="1">
                <a:solidFill>
                  <a:srgbClr val="FFFFFF"/>
                </a:solidFill>
              </a:rPr>
              <a:t>arbitrary</a:t>
            </a:r>
            <a:r>
              <a:rPr lang="it-IT" dirty="0">
                <a:solidFill>
                  <a:srgbClr val="FFFFFF"/>
                </a:solidFill>
              </a:rPr>
              <a:t> d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ecreasing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different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endParaRPr lang="it-IT" dirty="0"/>
          </a:p>
        </p:txBody>
      </p:sp>
      <p:grpSp>
        <p:nvGrpSpPr>
          <p:cNvPr id="4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599333" y="2564174"/>
            <a:ext cx="432023" cy="568914"/>
            <a:chOff x="1113100" y="2199475"/>
            <a:chExt cx="801900" cy="709925"/>
          </a:xfrm>
        </p:grpSpPr>
        <p:sp>
          <p:nvSpPr>
            <p:cNvPr id="51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/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bg1"/>
                    </a:solidFill>
                  </a:rPr>
                  <a:t>Mac Arthur model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dinamical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renewal</a:t>
                </a:r>
                <a:r>
                  <a:rPr lang="it-IT" i="1" dirty="0">
                    <a:solidFill>
                      <a:schemeClr val="bg1"/>
                    </a:solidFill>
                  </a:rPr>
                  <a:t>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maximal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availability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blipFill>
                <a:blip r:embed="rId5"/>
                <a:stretch>
                  <a:fillRect l="-396" t="-2326" b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tangolo 53"/>
              <p:cNvSpPr/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Rettango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059359"/>
            <a:ext cx="396520" cy="94342"/>
            <a:chOff x="271125" y="812725"/>
            <a:chExt cx="766525" cy="221725"/>
          </a:xfrm>
        </p:grpSpPr>
        <p:sp>
          <p:nvSpPr>
            <p:cNvPr id="56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792666"/>
            <a:ext cx="396520" cy="94342"/>
            <a:chOff x="271125" y="812725"/>
            <a:chExt cx="766525" cy="221725"/>
          </a:xfrm>
        </p:grpSpPr>
        <p:sp>
          <p:nvSpPr>
            <p:cNvPr id="59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2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180297" y="2600185"/>
            <a:ext cx="6783405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geometrical</a:t>
            </a:r>
            <a:r>
              <a:rPr lang="it-IT" sz="3600" dirty="0"/>
              <a:t> </a:t>
            </a:r>
            <a:r>
              <a:rPr lang="it-IT" sz="3600" dirty="0" err="1"/>
              <a:t>description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328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resouces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availability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803454" y="158095"/>
            <a:ext cx="8340546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Resource Competition Model</a:t>
            </a:r>
            <a:endParaRPr sz="3200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80E254D-CE15-0741-9067-65FB08E7D5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8472" y="1050932"/>
            <a:ext cx="5068419" cy="2498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Introduction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>
                <a:latin typeface="+mn-lt"/>
              </a:rPr>
              <a:t>Theory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the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model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Results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and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new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observations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Conclusions</a:t>
            </a:r>
            <a:endParaRPr lang="de-CH" dirty="0">
              <a:latin typeface="+mn-lt"/>
            </a:endParaRPr>
          </a:p>
        </p:txBody>
      </p:sp>
      <p:sp>
        <p:nvSpPr>
          <p:cNvPr id="7" name="Google Shape;350;p38">
            <a:extLst>
              <a:ext uri="{FF2B5EF4-FFF2-40B4-BE49-F238E27FC236}">
                <a16:creationId xmlns:a16="http://schemas.microsoft.com/office/drawing/2014/main" id="{50B3F90B-FC26-452C-AD30-C155FEB4304F}"/>
              </a:ext>
            </a:extLst>
          </p:cNvPr>
          <p:cNvSpPr/>
          <p:nvPr/>
        </p:nvSpPr>
        <p:spPr>
          <a:xfrm>
            <a:off x="184265" y="182277"/>
            <a:ext cx="520070" cy="69093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8A95C36A-8C9E-4C66-9458-9518FB340649}"/>
              </a:ext>
            </a:extLst>
          </p:cNvPr>
          <p:cNvGrpSpPr/>
          <p:nvPr/>
        </p:nvGrpSpPr>
        <p:grpSpPr>
          <a:xfrm>
            <a:off x="675125" y="3912054"/>
            <a:ext cx="712454" cy="171158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7C36B0ED-2D61-4C95-A8E6-60CF2D73CBA8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BC26F770-685A-48DC-8FB9-5B53B9EB84F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6A2E75-8D86-45BC-9024-CD9BB4E1D449}"/>
              </a:ext>
            </a:extLst>
          </p:cNvPr>
          <p:cNvSpPr txBox="1"/>
          <p:nvPr/>
        </p:nvSpPr>
        <p:spPr>
          <a:xfrm>
            <a:off x="1768671" y="3674468"/>
            <a:ext cx="667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“Collective Phase in Resource Competition in a Highly Diverse Ecosystem”, Tikhonov and </a:t>
            </a:r>
            <a:r>
              <a:rPr lang="en-US" sz="1800" dirty="0" err="1">
                <a:solidFill>
                  <a:schemeClr val="bg1"/>
                </a:solidFill>
              </a:rPr>
              <a:t>Monasson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846350" y="4068059"/>
            <a:ext cx="2747983" cy="52186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pic>
        <p:nvPicPr>
          <p:cNvPr id="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7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8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9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0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1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2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/>
              <p:nvPr/>
            </p:nvSpPr>
            <p:spPr>
              <a:xfrm>
                <a:off x="4053434" y="3305974"/>
                <a:ext cx="4103975" cy="1093892"/>
              </a:xfrm>
              <a:custGeom>
                <a:avLst/>
                <a:gdLst>
                  <a:gd name="connsiteX0" fmla="*/ 0 w 4103975"/>
                  <a:gd name="connsiteY0" fmla="*/ 0 h 1093892"/>
                  <a:gd name="connsiteX1" fmla="*/ 4103975 w 4103975"/>
                  <a:gd name="connsiteY1" fmla="*/ 0 h 1093892"/>
                  <a:gd name="connsiteX2" fmla="*/ 4103975 w 4103975"/>
                  <a:gd name="connsiteY2" fmla="*/ 1093892 h 1093892"/>
                  <a:gd name="connsiteX3" fmla="*/ 0 w 4103975"/>
                  <a:gd name="connsiteY3" fmla="*/ 1093892 h 1093892"/>
                  <a:gd name="connsiteX4" fmla="*/ 0 w 4103975"/>
                  <a:gd name="connsiteY4" fmla="*/ 0 h 109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3975" h="1093892" extrusionOk="0">
                    <a:moveTo>
                      <a:pt x="0" y="0"/>
                    </a:moveTo>
                    <a:cubicBezTo>
                      <a:pt x="1910814" y="118645"/>
                      <a:pt x="3489275" y="116012"/>
                      <a:pt x="4103975" y="0"/>
                    </a:cubicBezTo>
                    <a:cubicBezTo>
                      <a:pt x="4093487" y="505663"/>
                      <a:pt x="4192741" y="675182"/>
                      <a:pt x="4103975" y="1093892"/>
                    </a:cubicBezTo>
                    <a:cubicBezTo>
                      <a:pt x="3071628" y="1228492"/>
                      <a:pt x="1901755" y="936696"/>
                      <a:pt x="0" y="1093892"/>
                    </a:cubicBezTo>
                    <a:cubicBezTo>
                      <a:pt x="-41268" y="928644"/>
                      <a:pt x="-44135" y="54500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dirty="0"/>
                  <a:t>At equilibrium: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=0, 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𝑒𝑥𝑡𝑖𝑛𝑐𝑡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𝑠𝑢𝑟𝑣𝑖𝑣𝑎𝑙𝑠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34" y="3305974"/>
                <a:ext cx="4103975" cy="1093892"/>
              </a:xfrm>
              <a:custGeom>
                <a:avLst/>
                <a:gdLst>
                  <a:gd name="connsiteX0" fmla="*/ 0 w 2824262"/>
                  <a:gd name="connsiteY0" fmla="*/ 0 h 748720"/>
                  <a:gd name="connsiteX1" fmla="*/ 2824262 w 2824262"/>
                  <a:gd name="connsiteY1" fmla="*/ 0 h 748720"/>
                  <a:gd name="connsiteX2" fmla="*/ 2824262 w 2824262"/>
                  <a:gd name="connsiteY2" fmla="*/ 748720 h 748720"/>
                  <a:gd name="connsiteX3" fmla="*/ 0 w 2824262"/>
                  <a:gd name="connsiteY3" fmla="*/ 748720 h 748720"/>
                  <a:gd name="connsiteX4" fmla="*/ 0 w 2824262"/>
                  <a:gd name="connsiteY4" fmla="*/ 0 h 74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4262" h="748720" extrusionOk="0">
                    <a:moveTo>
                      <a:pt x="0" y="0"/>
                    </a:moveTo>
                    <a:cubicBezTo>
                      <a:pt x="1002449" y="118645"/>
                      <a:pt x="1496426" y="116012"/>
                      <a:pt x="2824262" y="0"/>
                    </a:cubicBezTo>
                    <a:cubicBezTo>
                      <a:pt x="2814301" y="298323"/>
                      <a:pt x="2863483" y="598960"/>
                      <a:pt x="2824262" y="748720"/>
                    </a:cubicBezTo>
                    <a:cubicBezTo>
                      <a:pt x="1848050" y="883320"/>
                      <a:pt x="1217639" y="591524"/>
                      <a:pt x="0" y="748720"/>
                    </a:cubicBezTo>
                    <a:cubicBezTo>
                      <a:pt x="-24370" y="441624"/>
                      <a:pt x="26106" y="277348"/>
                      <a:pt x="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xmlns:a14="http://schemas.microsoft.com/office/drawing/2010/main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0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/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E4E404D-3555-4736-B789-0A923D6E0D6B}"/>
              </a:ext>
            </a:extLst>
          </p:cNvPr>
          <p:cNvCxnSpPr/>
          <p:nvPr/>
        </p:nvCxnSpPr>
        <p:spPr>
          <a:xfrm>
            <a:off x="520627" y="4871668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14092B8-5906-47F4-B453-9ED7F06FC247}"/>
              </a:ext>
            </a:extLst>
          </p:cNvPr>
          <p:cNvCxnSpPr>
            <a:cxnSpLocks/>
          </p:cNvCxnSpPr>
          <p:nvPr/>
        </p:nvCxnSpPr>
        <p:spPr>
          <a:xfrm flipV="1">
            <a:off x="520628" y="282132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/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blipFill>
                <a:blip r:embed="rId4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/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blipFill>
                <a:blip r:embed="rId5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/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blipFill>
                <a:blip r:embed="rId6"/>
                <a:stretch>
                  <a:fillRect l="-810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/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blipFill>
                <a:blip r:embed="rId7"/>
                <a:stretch>
                  <a:fillRect l="-10811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D216DAA-14FA-4865-BB47-058C175CBE16}"/>
              </a:ext>
            </a:extLst>
          </p:cNvPr>
          <p:cNvCxnSpPr>
            <a:cxnSpLocks/>
          </p:cNvCxnSpPr>
          <p:nvPr/>
        </p:nvCxnSpPr>
        <p:spPr>
          <a:xfrm flipV="1">
            <a:off x="1757145" y="3287612"/>
            <a:ext cx="269082" cy="29410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780712A4-EC6C-4E7F-BC7D-AAC4DD6033C4}"/>
              </a:ext>
            </a:extLst>
          </p:cNvPr>
          <p:cNvCxnSpPr>
            <a:cxnSpLocks/>
          </p:cNvCxnSpPr>
          <p:nvPr/>
        </p:nvCxnSpPr>
        <p:spPr>
          <a:xfrm flipV="1">
            <a:off x="523024" y="4395535"/>
            <a:ext cx="1472031" cy="4667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6B22AF3-DB61-4482-9C51-EB4D89E00695}"/>
              </a:ext>
            </a:extLst>
          </p:cNvPr>
          <p:cNvCxnSpPr>
            <a:cxnSpLocks/>
          </p:cNvCxnSpPr>
          <p:nvPr/>
        </p:nvCxnSpPr>
        <p:spPr>
          <a:xfrm flipV="1">
            <a:off x="523024" y="3405376"/>
            <a:ext cx="247583" cy="14596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6D82E22-EBA9-4B27-965B-D5FA824C804E}"/>
              </a:ext>
            </a:extLst>
          </p:cNvPr>
          <p:cNvCxnSpPr>
            <a:cxnSpLocks/>
          </p:cNvCxnSpPr>
          <p:nvPr/>
        </p:nvCxnSpPr>
        <p:spPr>
          <a:xfrm flipV="1">
            <a:off x="520627" y="4185052"/>
            <a:ext cx="123104" cy="686618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5588075-0CA3-4652-BB20-BC6B9665752A}"/>
              </a:ext>
            </a:extLst>
          </p:cNvPr>
          <p:cNvCxnSpPr>
            <a:cxnSpLocks/>
          </p:cNvCxnSpPr>
          <p:nvPr/>
        </p:nvCxnSpPr>
        <p:spPr>
          <a:xfrm flipV="1">
            <a:off x="520627" y="4668448"/>
            <a:ext cx="613137" cy="19939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/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blipFill>
                <a:blip r:embed="rId8"/>
                <a:stretch>
                  <a:fillRect l="-422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66CDB7A2-68F7-4EAE-82F2-26633F364DEF}"/>
              </a:ext>
            </a:extLst>
          </p:cNvPr>
          <p:cNvCxnSpPr/>
          <p:nvPr/>
        </p:nvCxnSpPr>
        <p:spPr>
          <a:xfrm flipV="1">
            <a:off x="826931" y="3282096"/>
            <a:ext cx="364198" cy="1232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7F3AF488-0502-4BE7-A384-C6A4A1D6D62D}"/>
              </a:ext>
            </a:extLst>
          </p:cNvPr>
          <p:cNvCxnSpPr>
            <a:cxnSpLocks/>
          </p:cNvCxnSpPr>
          <p:nvPr/>
        </p:nvCxnSpPr>
        <p:spPr>
          <a:xfrm flipV="1">
            <a:off x="1275200" y="3289003"/>
            <a:ext cx="315552" cy="1963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D0210ABF-3CAC-4903-ADA6-5AAA414F04F9}"/>
              </a:ext>
            </a:extLst>
          </p:cNvPr>
          <p:cNvCxnSpPr>
            <a:cxnSpLocks/>
          </p:cNvCxnSpPr>
          <p:nvPr/>
        </p:nvCxnSpPr>
        <p:spPr>
          <a:xfrm flipV="1">
            <a:off x="2086995" y="4234203"/>
            <a:ext cx="72061" cy="39472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BED70F9-6D8F-4C3C-84B0-756EC8A46033}"/>
              </a:ext>
            </a:extLst>
          </p:cNvPr>
          <p:cNvCxnSpPr>
            <a:cxnSpLocks/>
          </p:cNvCxnSpPr>
          <p:nvPr/>
        </p:nvCxnSpPr>
        <p:spPr>
          <a:xfrm flipV="1">
            <a:off x="1912165" y="3701830"/>
            <a:ext cx="110664" cy="3628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/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blipFill>
                <a:blip r:embed="rId9"/>
                <a:stretch>
                  <a:fillRect r="-8642" b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/>
              <p:nvPr/>
            </p:nvSpPr>
            <p:spPr>
              <a:xfrm>
                <a:off x="4662237" y="1708598"/>
                <a:ext cx="3740727" cy="784895"/>
              </a:xfrm>
              <a:custGeom>
                <a:avLst/>
                <a:gdLst>
                  <a:gd name="connsiteX0" fmla="*/ 0 w 3740727"/>
                  <a:gd name="connsiteY0" fmla="*/ 0 h 784895"/>
                  <a:gd name="connsiteX1" fmla="*/ 3740727 w 3740727"/>
                  <a:gd name="connsiteY1" fmla="*/ 0 h 784895"/>
                  <a:gd name="connsiteX2" fmla="*/ 3740727 w 3740727"/>
                  <a:gd name="connsiteY2" fmla="*/ 784895 h 784895"/>
                  <a:gd name="connsiteX3" fmla="*/ 0 w 3740727"/>
                  <a:gd name="connsiteY3" fmla="*/ 784895 h 784895"/>
                  <a:gd name="connsiteX4" fmla="*/ 0 w 3740727"/>
                  <a:gd name="connsiteY4" fmla="*/ 0 h 784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0727" h="784895" extrusionOk="0">
                    <a:moveTo>
                      <a:pt x="0" y="0"/>
                    </a:moveTo>
                    <a:cubicBezTo>
                      <a:pt x="1559705" y="-5264"/>
                      <a:pt x="3357509" y="84467"/>
                      <a:pt x="3740727" y="0"/>
                    </a:cubicBezTo>
                    <a:cubicBezTo>
                      <a:pt x="3783282" y="359561"/>
                      <a:pt x="3807819" y="442818"/>
                      <a:pt x="3740727" y="784895"/>
                    </a:cubicBezTo>
                    <a:cubicBezTo>
                      <a:pt x="1898958" y="891215"/>
                      <a:pt x="522089" y="777246"/>
                      <a:pt x="0" y="784895"/>
                    </a:cubicBezTo>
                    <a:cubicBezTo>
                      <a:pt x="-49016" y="434999"/>
                      <a:pt x="33504" y="21891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defined on the harvest plane,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37" y="1708598"/>
                <a:ext cx="3740727" cy="784895"/>
              </a:xfrm>
              <a:custGeom>
                <a:avLst/>
                <a:gdLst>
                  <a:gd name="connsiteX0" fmla="*/ 0 w 3740727"/>
                  <a:gd name="connsiteY0" fmla="*/ 0 h 784895"/>
                  <a:gd name="connsiteX1" fmla="*/ 3740727 w 3740727"/>
                  <a:gd name="connsiteY1" fmla="*/ 0 h 784895"/>
                  <a:gd name="connsiteX2" fmla="*/ 3740727 w 3740727"/>
                  <a:gd name="connsiteY2" fmla="*/ 784895 h 784895"/>
                  <a:gd name="connsiteX3" fmla="*/ 0 w 3740727"/>
                  <a:gd name="connsiteY3" fmla="*/ 784895 h 784895"/>
                  <a:gd name="connsiteX4" fmla="*/ 0 w 3740727"/>
                  <a:gd name="connsiteY4" fmla="*/ 0 h 784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0727" h="784895" extrusionOk="0">
                    <a:moveTo>
                      <a:pt x="0" y="0"/>
                    </a:moveTo>
                    <a:cubicBezTo>
                      <a:pt x="1559705" y="-5264"/>
                      <a:pt x="3357509" y="84467"/>
                      <a:pt x="3740727" y="0"/>
                    </a:cubicBezTo>
                    <a:cubicBezTo>
                      <a:pt x="3783282" y="359561"/>
                      <a:pt x="3807819" y="442818"/>
                      <a:pt x="3740727" y="784895"/>
                    </a:cubicBezTo>
                    <a:cubicBezTo>
                      <a:pt x="1898958" y="891215"/>
                      <a:pt x="522089" y="777246"/>
                      <a:pt x="0" y="784895"/>
                    </a:cubicBezTo>
                    <a:cubicBezTo>
                      <a:pt x="-49016" y="434999"/>
                      <a:pt x="33504" y="218916"/>
                      <a:pt x="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xmlns:a14="http://schemas.microsoft.com/office/drawing/2010/main" sd="2650216993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/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The equilibrium community state corresponds to the </a:t>
                </a:r>
                <a:r>
                  <a:rPr lang="en-US" dirty="0">
                    <a:solidFill>
                      <a:schemeClr val="bg1"/>
                    </a:solidFill>
                    <a:hlinkClick r:id="rId11" action="ppaction://hlinksldjump"/>
                  </a:rPr>
                  <a:t>maximum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over the unsustainable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b="-4317"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oogle Shape;330;p37">
            <a:extLst>
              <a:ext uri="{FF2B5EF4-FFF2-40B4-BE49-F238E27FC236}">
                <a16:creationId xmlns:a16="http://schemas.microsoft.com/office/drawing/2014/main" id="{B9B744F6-FAD0-4E0A-94D4-4B20EC917888}"/>
              </a:ext>
            </a:extLst>
          </p:cNvPr>
          <p:cNvGrpSpPr/>
          <p:nvPr/>
        </p:nvGrpSpPr>
        <p:grpSpPr>
          <a:xfrm rot="5615272">
            <a:off x="6334340" y="2703322"/>
            <a:ext cx="396520" cy="94342"/>
            <a:chOff x="271125" y="812725"/>
            <a:chExt cx="766525" cy="221725"/>
          </a:xfrm>
        </p:grpSpPr>
        <p:sp>
          <p:nvSpPr>
            <p:cNvPr id="30" name="Google Shape;331;p37">
              <a:extLst>
                <a:ext uri="{FF2B5EF4-FFF2-40B4-BE49-F238E27FC236}">
                  <a16:creationId xmlns:a16="http://schemas.microsoft.com/office/drawing/2014/main" id="{67FA4139-E613-4370-9BD5-F104A9AC58B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32;p37">
              <a:extLst>
                <a:ext uri="{FF2B5EF4-FFF2-40B4-BE49-F238E27FC236}">
                  <a16:creationId xmlns:a16="http://schemas.microsoft.com/office/drawing/2014/main" id="{034C5683-39D8-4FA5-9A34-D03E5BA1B5B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/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Aim</a:t>
                </a:r>
                <a:r>
                  <a:rPr lang="it-IT" dirty="0">
                    <a:solidFill>
                      <a:schemeClr val="bg1"/>
                    </a:solidFill>
                  </a:rPr>
                  <a:t>: study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properties</a:t>
                </a:r>
                <a:r>
                  <a:rPr lang="it-IT" dirty="0">
                    <a:solidFill>
                      <a:schemeClr val="bg1"/>
                    </a:solidFill>
                  </a:rPr>
                  <a:t> of a community </a:t>
                </a:r>
                <a:r>
                  <a:rPr lang="it-IT" dirty="0" err="1">
                    <a:solidFill>
                      <a:schemeClr val="bg1"/>
                    </a:solidFill>
                  </a:rPr>
                  <a:t>at</a:t>
                </a:r>
                <a:r>
                  <a:rPr lang="it-IT" dirty="0">
                    <a:solidFill>
                      <a:schemeClr val="bg1"/>
                    </a:solidFill>
                  </a:rPr>
                  <a:t> equilibrium,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 the mapping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into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, </a:t>
                </a:r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typical</a:t>
                </a:r>
                <a:r>
                  <a:rPr lang="it-IT" i="1" dirty="0">
                    <a:solidFill>
                      <a:schemeClr val="bg1"/>
                    </a:solidFill>
                  </a:rPr>
                  <a:t> community</a:t>
                </a:r>
                <a:endParaRPr lang="it-I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blipFill>
                <a:blip r:embed="rId14"/>
                <a:stretch>
                  <a:fillRect t="-1471" b="-3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/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How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blipFill>
                <a:blip r:embed="rId15"/>
                <a:stretch>
                  <a:fillRect l="-524" r="-698"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191344" y="1034567"/>
            <a:ext cx="4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538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342930" y="1039740"/>
            <a:ext cx="146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7" name="Google Shape;367;p38"/>
          <p:cNvSpPr/>
          <p:nvPr/>
        </p:nvSpPr>
        <p:spPr>
          <a:xfrm>
            <a:off x="502072" y="222638"/>
            <a:ext cx="537070" cy="51377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37"/>
              <p:cNvSpPr/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  <a:blipFill>
                <a:blip r:embed="rId4"/>
                <a:stretch>
                  <a:fillRect t="-108772" b="-1736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1630378"/>
            <a:ext cx="340970" cy="306977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/>
          <p:cNvSpPr txBox="1"/>
          <p:nvPr/>
        </p:nvSpPr>
        <p:spPr>
          <a:xfrm>
            <a:off x="794084" y="1771048"/>
            <a:ext cx="238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general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2650367"/>
            <a:ext cx="216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case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tangolo 42"/>
              <p:cNvSpPr/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e>
                      </m:nary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ttangolo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blipFill>
                <a:blip r:embed="rId5"/>
                <a:stretch>
                  <a:fillRect t="-112621" b="-1621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3418580"/>
            <a:ext cx="379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maximize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8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69043" y="2553228"/>
            <a:ext cx="8805913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/>
              <a:t>For a large </a:t>
            </a:r>
            <a:r>
              <a:rPr lang="it-IT" sz="3200" dirty="0" err="1"/>
              <a:t>number</a:t>
            </a:r>
            <a:r>
              <a:rPr lang="it-IT" sz="3200" dirty="0"/>
              <a:t> of </a:t>
            </a:r>
            <a:r>
              <a:rPr lang="it-IT" sz="3200" dirty="0" err="1"/>
              <a:t>interacting</a:t>
            </a:r>
            <a:r>
              <a:rPr lang="it-IT" sz="3200" dirty="0"/>
              <a:t> </a:t>
            </a:r>
            <a:r>
              <a:rPr lang="it-IT" sz="3200" dirty="0" err="1"/>
              <a:t>species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49854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1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2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  <a:blipFill>
                <a:blip r:embed="rId5"/>
                <a:stretch>
                  <a:fillRect t="-70000" b="-8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38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89;p38"/>
          <p:cNvSpPr/>
          <p:nvPr/>
        </p:nvSpPr>
        <p:spPr>
          <a:xfrm>
            <a:off x="517779" y="3152478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THE ASSUMPTION: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strategies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uncorrelated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can </a:t>
                </a:r>
                <a:r>
                  <a:rPr lang="it-IT" dirty="0" err="1">
                    <a:solidFill>
                      <a:schemeClr val="bg1"/>
                    </a:solidFill>
                  </a:rPr>
                  <a:t>describe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compering</a:t>
                </a:r>
                <a:r>
                  <a:rPr lang="it-IT" dirty="0">
                    <a:solidFill>
                      <a:schemeClr val="bg1"/>
                    </a:solidFill>
                  </a:rPr>
                  <a:t> strategies set with </a:t>
                </a:r>
                <a:r>
                  <a:rPr lang="it-IT" dirty="0" err="1">
                    <a:solidFill>
                      <a:schemeClr val="bg1"/>
                    </a:solidFill>
                  </a:rPr>
                  <a:t>three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sparsity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width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cost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distribution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that determines the effective number of species in the pool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blipFill>
                <a:blip r:embed="rId3"/>
                <a:stretch>
                  <a:fillRect l="-261" t="-513" r="-174"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4" y="3564351"/>
            <a:ext cx="170703" cy="5303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4" y="3776698"/>
            <a:ext cx="170703" cy="5303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4" y="3988654"/>
            <a:ext cx="170703" cy="530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5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6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9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5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satisfied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nor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favourited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blipFill>
                <a:blip r:embed="rId6"/>
                <a:stretch>
                  <a:fillRect l="-206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75499" y="3500454"/>
            <a:ext cx="263354" cy="407542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1463748" y="3629825"/>
            <a:ext cx="608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characterize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fluctuations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resource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availability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blipFill>
                <a:blip r:embed="rId7"/>
                <a:stretch>
                  <a:fillRect l="-20283" t="-144186" r="-51887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blipFill>
                <a:blip r:embed="rId8"/>
                <a:stretch>
                  <a:fillRect l="-23502" t="-144186" r="-44700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5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/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5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258477" y="3157279"/>
            <a:ext cx="390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partition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harvest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566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typical realization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41053DC-841C-4F56-8DC1-20A1F20AB3A8}"/>
                  </a:ext>
                </a:extLst>
              </p:cNvPr>
              <p:cNvSpPr txBox="1"/>
              <p:nvPr/>
            </p:nvSpPr>
            <p:spPr>
              <a:xfrm>
                <a:off x="510698" y="1129613"/>
                <a:ext cx="78530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en-US" dirty="0">
                    <a:solidFill>
                      <a:schemeClr val="bg1"/>
                    </a:solidFill>
                  </a:rPr>
                  <a:t>are interested in the behavior of </a:t>
                </a:r>
                <a:r>
                  <a:rPr lang="en-US" i="1" dirty="0">
                    <a:solidFill>
                      <a:schemeClr val="bg1"/>
                    </a:solidFill>
                  </a:rPr>
                  <a:t>the typical realization</a:t>
                </a:r>
                <a:r>
                  <a:rPr lang="en-US" dirty="0">
                    <a:solidFill>
                      <a:schemeClr val="bg1"/>
                    </a:solidFill>
                  </a:rPr>
                  <a:t> of the system, thus we want to compute the mean of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41053DC-841C-4F56-8DC1-20A1F20AB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8" y="1129613"/>
                <a:ext cx="7853096" cy="523220"/>
              </a:xfrm>
              <a:prstGeom prst="rect">
                <a:avLst/>
              </a:prstGeom>
              <a:blipFill>
                <a:blip r:embed="rId3"/>
                <a:stretch>
                  <a:fillRect l="-233" t="-1163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/>
              <p:nvPr/>
            </p:nvSpPr>
            <p:spPr>
              <a:xfrm>
                <a:off x="3036625" y="2031942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/>
                  <a:t>Replica </a:t>
                </a:r>
                <a:r>
                  <a:rPr lang="it-IT" b="1" dirty="0" err="1"/>
                  <a:t>trick</a:t>
                </a:r>
                <a:endParaRPr lang="it-IT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25" y="2031942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xmlns:a14="http://schemas.microsoft.com/office/drawing/2010/main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510698" y="3138318"/>
                <a:ext cx="6114236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Average</a:t>
                </a:r>
                <a:r>
                  <a:rPr lang="it-IT" sz="1600" dirty="0">
                    <a:solidFill>
                      <a:schemeClr val="bg1"/>
                    </a:solidFill>
                  </a:rPr>
                  <a:t> over the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disorder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Make</a:t>
                </a:r>
                <a:r>
                  <a:rPr lang="it-IT" sz="1600" dirty="0">
                    <a:solidFill>
                      <a:schemeClr val="bg1"/>
                    </a:solidFill>
                  </a:rPr>
                  <a:t> the replica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symmetry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ansatz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Decouple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indices</a:t>
                </a:r>
                <a:r>
                  <a:rPr lang="it-IT" sz="1600" dirty="0">
                    <a:solidFill>
                      <a:schemeClr val="bg1"/>
                    </a:solidFill>
                  </a:rPr>
                  <a:t> or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availability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ans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</a:rPr>
                  <a:t>Compute the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limit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8" y="3138318"/>
                <a:ext cx="6114236" cy="1631216"/>
              </a:xfrm>
              <a:prstGeom prst="rect">
                <a:avLst/>
              </a:prstGeom>
              <a:blipFill>
                <a:blip r:embed="rId5"/>
                <a:stretch>
                  <a:fillRect t="-4120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1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introduction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78174"/>
                <a:ext cx="6677892" cy="135043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78174"/>
                <a:ext cx="6677892" cy="1350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extremum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+mj-lt"/>
                  </a:rPr>
                  <a:t>characterize</a:t>
                </a:r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 the </a:t>
                </a:r>
                <a:r>
                  <a:rPr lang="it-IT" b="0" dirty="0" err="1">
                    <a:solidFill>
                      <a:schemeClr val="bg1"/>
                    </a:solidFill>
                    <a:latin typeface="+mj-lt"/>
                  </a:rPr>
                  <a:t>resource</a:t>
                </a:r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+mj-lt"/>
                  </a:rPr>
                  <a:t>supply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            In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our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case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b="0" dirty="0">
                  <a:solidFill>
                    <a:schemeClr val="bg1"/>
                  </a:solidFill>
                  <a:latin typeface="+mj-lt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the pool of competitors</a:t>
                </a:r>
                <a:endParaRPr lang="it-IT" i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blipFill>
                <a:blip r:embed="rId4"/>
                <a:stretch>
                  <a:fillRect t="-14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784453"/>
            <a:ext cx="589607" cy="395003"/>
            <a:chOff x="1113100" y="2199475"/>
            <a:chExt cx="801900" cy="709925"/>
          </a:xfrm>
        </p:grpSpPr>
        <p:sp>
          <p:nvSpPr>
            <p:cNvPr id="26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4846350" y="3625816"/>
            <a:ext cx="396520" cy="94342"/>
            <a:chOff x="271125" y="812725"/>
            <a:chExt cx="766525" cy="221725"/>
          </a:xfrm>
        </p:grpSpPr>
        <p:sp>
          <p:nvSpPr>
            <p:cNvPr id="1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730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958602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958602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755724" y="1855433"/>
                <a:ext cx="5375569" cy="3045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characterize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fluctuations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availability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the pool of competitors</a:t>
                </a:r>
                <a:endParaRPr lang="it-IT" b="0" i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characterize</a:t>
                </a:r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it-IT" b="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resource</a:t>
                </a:r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supply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𝑝𝑚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5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4" y="1855433"/>
                <a:ext cx="5375569" cy="3045770"/>
              </a:xfrm>
              <a:prstGeom prst="rect">
                <a:avLst/>
              </a:prstGeom>
              <a:blipFill>
                <a:blip r:embed="rId4"/>
                <a:stretch>
                  <a:fillRect t="-7800" b="-17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8523373">
            <a:off x="584323" y="1492967"/>
            <a:ext cx="589607" cy="395003"/>
            <a:chOff x="1113100" y="2199475"/>
            <a:chExt cx="801900" cy="709925"/>
          </a:xfrm>
        </p:grpSpPr>
        <p:sp>
          <p:nvSpPr>
            <p:cNvPr id="26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714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8AE334-4D65-4160-8ECE-37CDF899D49A}"/>
              </a:ext>
            </a:extLst>
          </p:cNvPr>
          <p:cNvSpPr txBox="1"/>
          <p:nvPr/>
        </p:nvSpPr>
        <p:spPr>
          <a:xfrm>
            <a:off x="464127" y="2237509"/>
            <a:ext cx="428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Using the </a:t>
            </a:r>
            <a:r>
              <a:rPr lang="it-IT" dirty="0" err="1">
                <a:solidFill>
                  <a:schemeClr val="bg1"/>
                </a:solidFill>
              </a:rPr>
              <a:t>extremum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condition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/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blipFill>
                <a:blip r:embed="rId4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/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blipFill>
                <a:blip r:embed="rId6"/>
                <a:stretch>
                  <a:fillRect l="-6122" t="-1370" r="-5102" b="-12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/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blipFill>
                <a:blip r:embed="rId7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87444699-6083-441C-A1AE-29B571B1AADE}"/>
              </a:ext>
            </a:extLst>
          </p:cNvPr>
          <p:cNvSpPr/>
          <p:nvPr/>
        </p:nvSpPr>
        <p:spPr>
          <a:xfrm>
            <a:off x="921327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2208134" y="3645066"/>
            <a:ext cx="396520" cy="94342"/>
            <a:chOff x="271125" y="812725"/>
            <a:chExt cx="766525" cy="221725"/>
          </a:xfrm>
        </p:grpSpPr>
        <p:sp>
          <p:nvSpPr>
            <p:cNvPr id="2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908436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/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blipFill>
                <a:blip r:embed="rId11"/>
                <a:stretch>
                  <a:fillRect l="-1400" t="-84615" b="-150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23643" y="3490820"/>
                <a:ext cx="151111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43" y="3490820"/>
                <a:ext cx="1511119" cy="448584"/>
              </a:xfrm>
              <a:prstGeom prst="rect">
                <a:avLst/>
              </a:prstGeom>
              <a:blipFill>
                <a:blip r:embed="rId9"/>
                <a:stretch>
                  <a:fillRect l="-2016" t="-2740" r="-3226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blipFill>
                <a:blip r:embed="rId12"/>
                <a:stretch>
                  <a:fillRect l="-935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9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/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Studing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system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blipFill>
                <a:blip r:embed="rId4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882766" y="3243474"/>
            <a:ext cx="154004" cy="116251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blipFill>
                <a:blip r:embed="rId6"/>
                <a:stretch>
                  <a:fillRect l="-1159" t="-2740" r="-2029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blipFill>
                <a:blip r:embed="rId7"/>
                <a:stretch>
                  <a:fillRect l="-321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8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order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151449" y="1545521"/>
                <a:ext cx="2942869" cy="5395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49" y="1545521"/>
                <a:ext cx="2942869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4297650" y="1661417"/>
            <a:ext cx="494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describes</a:t>
            </a:r>
            <a:r>
              <a:rPr lang="it-IT" dirty="0">
                <a:solidFill>
                  <a:schemeClr val="bg1"/>
                </a:solidFill>
              </a:rPr>
              <a:t> the spread of </a:t>
            </a:r>
            <a:r>
              <a:rPr lang="it-IT" dirty="0" err="1">
                <a:solidFill>
                  <a:schemeClr val="bg1"/>
                </a:solidFill>
              </a:rPr>
              <a:t>resource</a:t>
            </a:r>
            <a:r>
              <a:rPr lang="it-IT" dirty="0">
                <a:solidFill>
                  <a:schemeClr val="bg1"/>
                </a:solidFill>
              </a:rPr>
              <a:t> surplus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interested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in </a:t>
                </a:r>
                <a:r>
                  <a:rPr lang="it-IT" dirty="0" err="1">
                    <a:solidFill>
                      <a:schemeClr val="bg1"/>
                    </a:solidFill>
                  </a:rPr>
                  <a:t>this</a:t>
                </a:r>
                <a:r>
                  <a:rPr lang="it-IT" dirty="0">
                    <a:solidFill>
                      <a:schemeClr val="bg1"/>
                    </a:solidFill>
                  </a:rPr>
                  <a:t> case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get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scatter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intrinsic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organisms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negligible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 err="1">
                    <a:solidFill>
                      <a:schemeClr val="bg1"/>
                    </a:solidFill>
                  </a:rPr>
                  <a:t>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dirty="0">
                    <a:solidFill>
                      <a:schemeClr val="bg1"/>
                    </a:solidFill>
                  </a:rPr>
                  <a:t> to focus on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interaction-dependent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factors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blipFill>
                <a:blip r:embed="rId4"/>
                <a:stretch>
                  <a:fillRect l="-285" t="-1143" b="-9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428318"/>
            <a:ext cx="589607" cy="395003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48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Transition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/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 algn="ctr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blipFill>
                <a:blip r:embed="rId3"/>
                <a:stretch>
                  <a:fillRect t="-588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/>
              <p:nvPr/>
            </p:nvSpPr>
            <p:spPr>
              <a:xfrm>
                <a:off x="573405" y="1604143"/>
                <a:ext cx="4671547" cy="265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separation</a:t>
                </a:r>
                <a:r>
                  <a:rPr lang="it-IT" dirty="0">
                    <a:solidFill>
                      <a:schemeClr val="bg1"/>
                    </a:solidFill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in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two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phases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S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shielded</a:t>
                </a:r>
                <a:r>
                  <a:rPr lang="it-IT" dirty="0">
                    <a:solidFill>
                      <a:schemeClr val="bg1"/>
                    </a:solidFill>
                  </a:rPr>
                  <a:t> from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V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vulnerable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to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     </a:t>
                </a: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critical</a:t>
                </a:r>
                <a:r>
                  <a:rPr lang="it-IT" dirty="0">
                    <a:solidFill>
                      <a:schemeClr val="bg1"/>
                    </a:solidFill>
                  </a:rPr>
                  <a:t> line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5" y="1604143"/>
                <a:ext cx="4671547" cy="2654894"/>
              </a:xfrm>
              <a:prstGeom prst="rect">
                <a:avLst/>
              </a:prstGeom>
              <a:blipFill>
                <a:blip r:embed="rId4"/>
                <a:stretch>
                  <a:fillRect l="-3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48F4FFCB-A47C-4A0D-B2EE-F86B4F3E3DEA}"/>
              </a:ext>
            </a:extLst>
          </p:cNvPr>
          <p:cNvGrpSpPr/>
          <p:nvPr/>
        </p:nvGrpSpPr>
        <p:grpSpPr>
          <a:xfrm rot="631702">
            <a:off x="680700" y="3032723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B865718-B98A-44A5-95FC-33ACC493DE59}"/>
              </a:ext>
            </a:extLst>
          </p:cNvPr>
          <p:cNvGrpSpPr/>
          <p:nvPr/>
        </p:nvGrpSpPr>
        <p:grpSpPr>
          <a:xfrm rot="631702">
            <a:off x="655367" y="2386152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oogle Shape;330;p37">
            <a:extLst>
              <a:ext uri="{FF2B5EF4-FFF2-40B4-BE49-F238E27FC236}">
                <a16:creationId xmlns:a16="http://schemas.microsoft.com/office/drawing/2014/main" id="{E3C7ABE5-A7F6-423A-9230-8D439D4D103B}"/>
              </a:ext>
            </a:extLst>
          </p:cNvPr>
          <p:cNvGrpSpPr/>
          <p:nvPr/>
        </p:nvGrpSpPr>
        <p:grpSpPr>
          <a:xfrm>
            <a:off x="726017" y="3882890"/>
            <a:ext cx="396520" cy="94342"/>
            <a:chOff x="271125" y="812725"/>
            <a:chExt cx="766525" cy="221725"/>
          </a:xfrm>
        </p:grpSpPr>
        <p:sp>
          <p:nvSpPr>
            <p:cNvPr id="57" name="Google Shape;331;p37">
              <a:extLst>
                <a:ext uri="{FF2B5EF4-FFF2-40B4-BE49-F238E27FC236}">
                  <a16:creationId xmlns:a16="http://schemas.microsoft.com/office/drawing/2014/main" id="{F50C5CB2-C460-4ACD-808A-7B4C4F43529D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32;p37">
              <a:extLst>
                <a:ext uri="{FF2B5EF4-FFF2-40B4-BE49-F238E27FC236}">
                  <a16:creationId xmlns:a16="http://schemas.microsoft.com/office/drawing/2014/main" id="{920D7821-D9D1-49FB-9FF0-43A26C14914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37613" y="1466736"/>
            <a:ext cx="101910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CFC44798-3833-44AF-8F12-4B98E5EC392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366084" y="1442672"/>
            <a:ext cx="3685576" cy="2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that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survive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/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can compute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r>
                  <a:rPr lang="it-IT" dirty="0">
                    <a:solidFill>
                      <a:schemeClr val="bg1"/>
                    </a:solidFill>
                  </a:rPr>
                  <a:t> of the 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surplus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blipFill>
                <a:blip r:embed="rId3"/>
                <a:stretch>
                  <a:fillRect l="-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/>
              <p:nvPr/>
            </p:nvSpPr>
            <p:spPr>
              <a:xfrm>
                <a:off x="4434619" y="2196215"/>
                <a:ext cx="4296304" cy="1164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endParaRPr lang="it-IT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𝑚𝑢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𝑝𝑚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619" y="2196215"/>
                <a:ext cx="4296304" cy="1164999"/>
              </a:xfrm>
              <a:prstGeom prst="rect">
                <a:avLst/>
              </a:prstGeom>
              <a:blipFill>
                <a:blip r:embed="rId4"/>
                <a:stretch>
                  <a:fillRect b="-5077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/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survivors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fraction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whose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demand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met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blipFill>
                <a:blip r:embed="rId5"/>
                <a:stretch>
                  <a:fillRect l="-409" t="-2247" b="-67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7" y="1783511"/>
            <a:ext cx="3913345" cy="29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1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results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06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Method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Given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depletion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rule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considering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supply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want</a:t>
                </a:r>
                <a:r>
                  <a:rPr lang="it-IT" dirty="0">
                    <a:solidFill>
                      <a:schemeClr val="bg1"/>
                    </a:solidFill>
                  </a:rPr>
                  <a:t>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computing</a:t>
                </a:r>
                <a:r>
                  <a:rPr lang="it-IT" dirty="0">
                    <a:solidFill>
                      <a:schemeClr val="bg1"/>
                    </a:solidFill>
                  </a:rPr>
                  <a:t> the maximum of: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blipFill>
                <a:blip r:embed="rId3"/>
                <a:stretch>
                  <a:fillRect l="-211" b="-2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591088">
            <a:off x="515687" y="3410441"/>
            <a:ext cx="583691" cy="539585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surplus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The number of surviving species at equilibrium,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availability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transition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:r>
                  <a:rPr lang="it-IT" dirty="0" err="1">
                    <a:solidFill>
                      <a:schemeClr val="bg1"/>
                    </a:solidFill>
                  </a:rPr>
                  <a:t>different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values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  <a:blipFill>
                <a:blip r:embed="rId4"/>
                <a:stretch>
                  <a:fillRect t="-7614" b="-8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389;p38"/>
          <p:cNvSpPr/>
          <p:nvPr/>
        </p:nvSpPr>
        <p:spPr>
          <a:xfrm>
            <a:off x="1303862" y="3680234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generate the pool of competitors,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blipFill>
                <a:blip r:embed="rId5"/>
                <a:stretch>
                  <a:fillRect l="-212" b="-529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608598" y="1686264"/>
            <a:ext cx="807352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4235671" y="1629706"/>
            <a:ext cx="126516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975100" y="2351715"/>
            <a:ext cx="881700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6835792" y="2374575"/>
            <a:ext cx="1814796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5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480503" y="3258645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81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364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1" y="832975"/>
            <a:ext cx="5333333" cy="40000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resource</a:t>
            </a:r>
            <a:r>
              <a:rPr lang="it-IT" sz="3200" dirty="0">
                <a:solidFill>
                  <a:schemeClr val="bg1"/>
                </a:solidFill>
              </a:rPr>
              <a:t> surplus </a:t>
            </a:r>
            <a:r>
              <a:rPr lang="it-IT" sz="3200" dirty="0" err="1">
                <a:solidFill>
                  <a:schemeClr val="bg1"/>
                </a:solidFill>
              </a:rPr>
              <a:t>distribution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/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1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1B44C7F-D326-4CB9-8D90-96FD80D7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34E56E-797B-490C-83E0-DF195D846200}"/>
              </a:ext>
            </a:extLst>
          </p:cNvPr>
          <p:cNvSpPr txBox="1"/>
          <p:nvPr/>
        </p:nvSpPr>
        <p:spPr>
          <a:xfrm>
            <a:off x="4572000" y="152624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V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9D7462-8444-46B2-ACDA-2C3E655B52F6}"/>
              </a:ext>
            </a:extLst>
          </p:cNvPr>
          <p:cNvSpPr txBox="1"/>
          <p:nvPr/>
        </p:nvSpPr>
        <p:spPr>
          <a:xfrm>
            <a:off x="6714564" y="359526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S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1D31073D-7B90-4E4E-8BE4-787681FA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equilibrium </a:t>
            </a:r>
            <a:r>
              <a:rPr lang="it-IT" sz="3200" dirty="0" err="1">
                <a:solidFill>
                  <a:schemeClr val="bg1"/>
                </a:solidFill>
              </a:rPr>
              <a:t>availability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resources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F3D763E3-467D-43C0-AB08-DA3CC9FA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245" y="834937"/>
            <a:ext cx="5261934" cy="394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solidFill>
                      <a:schemeClr val="bg1"/>
                    </a:solidFill>
                  </a:rPr>
                  <a:t>satisfies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</a:t>
                </a:r>
                <a:r>
                  <a:rPr lang="it-IT" dirty="0">
                    <a:solidFill>
                      <a:schemeClr val="bg1"/>
                    </a:solidFill>
                  </a:rPr>
                  <a:t>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or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an </a:t>
                </a:r>
                <a:r>
                  <a:rPr lang="it-IT" dirty="0" err="1">
                    <a:solidFill>
                      <a:schemeClr val="bg1"/>
                    </a:solidFill>
                  </a:rPr>
                  <a:t>advantage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blipFill>
                <a:blip r:embed="rId5"/>
                <a:stretch>
                  <a:fillRect l="-686" t="-637" r="-686" b="-57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7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5FD94180-40CD-45F5-B95C-CF6E5D2E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91" y="834937"/>
            <a:ext cx="4811087" cy="394645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And for finite </a:t>
            </a:r>
            <a:r>
              <a:rPr lang="el-GR" sz="3200" dirty="0">
                <a:solidFill>
                  <a:schemeClr val="bg1"/>
                </a:solidFill>
              </a:rPr>
              <a:t>ε</a:t>
            </a:r>
            <a:r>
              <a:rPr lang="it-IT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,0.01,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939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462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53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46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241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/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it-IT" sz="1400" b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sym typeface="Arial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</m:t>
                    </m:r>
                    <m:acc>
                      <m:accPr>
                        <m:chr m:val="̅"/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</m:acc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𝛿</m:t>
                        </m:r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=1</m:t>
                    </m:r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3EA2BBB8-C929-43E1-8CCD-C7FD17AA692F}"/>
              </a:ext>
            </a:extLst>
          </p:cNvPr>
          <p:cNvGrpSpPr/>
          <p:nvPr/>
        </p:nvGrpSpPr>
        <p:grpSpPr>
          <a:xfrm rot="5222515">
            <a:off x="505314" y="2688567"/>
            <a:ext cx="405959" cy="509190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E4E3F761-2037-4B4A-956D-7CBA9437C9B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AB82A7D9-03E0-4190-8F00-21C7A558F44D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136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47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3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298E96EA-FB0D-406E-91FD-4DFA7666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412" y="1048821"/>
            <a:ext cx="4696532" cy="352239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1AEB96E4-62F5-4125-A163-1137BCB7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12" y="1955220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6D8B4E-5A36-4FD7-A400-FA587CDB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8" y="1055051"/>
            <a:ext cx="4705294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18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825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BE41B99-3D28-4C0E-8EAF-3C5F4CE8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28" y="1050240"/>
            <a:ext cx="4963715" cy="35482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56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supply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25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69" y="1052237"/>
            <a:ext cx="4709045" cy="35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0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60" y="1046844"/>
            <a:ext cx="4721905" cy="354142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704900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052237"/>
            <a:ext cx="4571181" cy="356134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FEFA0CCD-B276-47F5-9134-31D9BC591969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26E7FC1-78A8-452C-886E-3F94951F9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49562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4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67" y="1055051"/>
            <a:ext cx="4705293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702AB428-D640-48C1-9327-E7904F63F4AE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968201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6" y="1043772"/>
            <a:ext cx="4976497" cy="37323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049C7D81-7AB9-4AB5-88D3-95D61279CC32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3597207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09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survival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observed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that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but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sz="1600" dirty="0">
                    <a:solidFill>
                      <a:schemeClr val="bg1"/>
                    </a:solidFill>
                  </a:rPr>
                  <a:t> to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it-IT" sz="16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it-IT" sz="1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endParaRPr lang="it-IT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sz="1600" dirty="0">
                    <a:solidFill>
                      <a:schemeClr val="bg1"/>
                    </a:solidFill>
                  </a:rPr>
                  <a:t>For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sz="1600" dirty="0">
                    <a:solidFill>
                      <a:schemeClr val="bg1"/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species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We</a:t>
                </a:r>
                <a:r>
                  <a:rPr lang="it-IT" sz="1600" dirty="0">
                    <a:solidFill>
                      <a:schemeClr val="bg1"/>
                    </a:solidFill>
                  </a:rPr>
                  <a:t> impose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blipFill>
                <a:blip r:embed="rId4"/>
                <a:stretch>
                  <a:fillRect t="-5263" b="-79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327;p37">
            <a:extLst>
              <a:ext uri="{FF2B5EF4-FFF2-40B4-BE49-F238E27FC236}">
                <a16:creationId xmlns:a16="http://schemas.microsoft.com/office/drawing/2014/main" id="{245CE03D-B033-42A3-ACF0-F3727DA5E89B}"/>
              </a:ext>
            </a:extLst>
          </p:cNvPr>
          <p:cNvGrpSpPr/>
          <p:nvPr/>
        </p:nvGrpSpPr>
        <p:grpSpPr>
          <a:xfrm rot="6011854">
            <a:off x="1339679" y="1940437"/>
            <a:ext cx="545683" cy="905718"/>
            <a:chOff x="1113100" y="2199475"/>
            <a:chExt cx="801900" cy="709925"/>
          </a:xfrm>
        </p:grpSpPr>
        <p:sp>
          <p:nvSpPr>
            <p:cNvPr id="11" name="Google Shape;328;p37">
              <a:extLst>
                <a:ext uri="{FF2B5EF4-FFF2-40B4-BE49-F238E27FC236}">
                  <a16:creationId xmlns:a16="http://schemas.microsoft.com/office/drawing/2014/main" id="{C754B2A1-FDD9-4BA3-B6A7-62056374718B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;p37">
              <a:extLst>
                <a:ext uri="{FF2B5EF4-FFF2-40B4-BE49-F238E27FC236}">
                  <a16:creationId xmlns:a16="http://schemas.microsoft.com/office/drawing/2014/main" id="{A071A0FA-1F4E-4BF5-8298-279CD8E9D96E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1026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select</a:t>
                </a:r>
                <a:r>
                  <a:rPr lang="it-IT" dirty="0">
                    <a:solidFill>
                      <a:schemeClr val="bg1"/>
                    </a:solidFill>
                  </a:rPr>
                  <a:t> a </a:t>
                </a:r>
                <a:r>
                  <a:rPr lang="it-IT" dirty="0" err="1">
                    <a:solidFill>
                      <a:schemeClr val="bg1"/>
                    </a:solidFill>
                  </a:rPr>
                  <a:t>fixed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imposing: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blipFill>
                <a:blip r:embed="rId4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560120" y="2296118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5;p16">
            <a:extLst>
              <a:ext uri="{FF2B5EF4-FFF2-40B4-BE49-F238E27FC236}">
                <a16:creationId xmlns:a16="http://schemas.microsoft.com/office/drawing/2014/main" id="{B7057696-2C7F-445E-89C0-47C6F608813A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0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3" y="3725620"/>
            <a:ext cx="271111" cy="366079"/>
            <a:chOff x="1113100" y="2199475"/>
            <a:chExt cx="801900" cy="709925"/>
          </a:xfrm>
        </p:grpSpPr>
        <p:sp>
          <p:nvSpPr>
            <p:cNvPr id="20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1908528" y="3844271"/>
            <a:ext cx="5948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to set the </a:t>
            </a:r>
            <a:r>
              <a:rPr lang="it-IT" i="1" dirty="0" err="1">
                <a:solidFill>
                  <a:schemeClr val="bg1"/>
                </a:solidFill>
              </a:rPr>
              <a:t>external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condition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faced</a:t>
            </a:r>
            <a:r>
              <a:rPr lang="it-IT" dirty="0">
                <a:solidFill>
                  <a:schemeClr val="bg1"/>
                </a:solidFill>
              </a:rPr>
              <a:t> by the community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i="1" dirty="0">
                <a:solidFill>
                  <a:schemeClr val="bg1"/>
                </a:solidFill>
              </a:rPr>
              <a:t>immediate </a:t>
            </a:r>
            <a:r>
              <a:rPr lang="it-IT" i="1" dirty="0" err="1">
                <a:solidFill>
                  <a:schemeClr val="bg1"/>
                </a:solidFill>
              </a:rPr>
              <a:t>environment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individuals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depends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organism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2" y="4152756"/>
            <a:ext cx="271111" cy="366079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28057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1" y="1046843"/>
            <a:ext cx="4726414" cy="354481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5;p16">
            <a:extLst>
              <a:ext uri="{FF2B5EF4-FFF2-40B4-BE49-F238E27FC236}">
                <a16:creationId xmlns:a16="http://schemas.microsoft.com/office/drawing/2014/main" id="{6C5A8133-C618-4300-AB66-C3698F2523B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2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09ACDE6-B0CF-4F25-BF20-48E512D6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75" y="1086462"/>
            <a:ext cx="4724840" cy="353987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718017" y="2717947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D998E267-FB47-4553-B8F7-233BB5687BA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6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12" y="1055050"/>
            <a:ext cx="4693798" cy="35203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124A4F5B-D189-4C9A-B4C4-FBB4A43A59B5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98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81" y="1050240"/>
            <a:ext cx="4751770" cy="35638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631CFAE9-9D4D-4926-AA65-498E111F19D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species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7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conclusion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137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Limits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65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336206" y="1322192"/>
            <a:ext cx="5243761" cy="2216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>
                <a:solidFill>
                  <a:schemeClr val="bg1"/>
                </a:solidFill>
              </a:rPr>
              <a:t>No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lang="it-IT" sz="1600" dirty="0">
              <a:solidFill>
                <a:schemeClr val="bg1"/>
              </a:solidFill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Deterministic</a:t>
            </a:r>
            <a:r>
              <a:rPr lang="it-IT" sz="1600" dirty="0">
                <a:solidFill>
                  <a:schemeClr val="bg1"/>
                </a:solidFill>
              </a:rPr>
              <a:t> dynamics</a:t>
            </a: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Inspect</a:t>
            </a:r>
            <a:r>
              <a:rPr lang="it-IT" sz="1600" dirty="0">
                <a:solidFill>
                  <a:schemeClr val="bg1"/>
                </a:solidFill>
              </a:rPr>
              <a:t> just the equilibrium state</a:t>
            </a:r>
            <a:endParaRPr lang="de-CH" sz="1600" b="1" i="1" dirty="0">
              <a:solidFill>
                <a:srgbClr val="FFFFFF"/>
              </a:solidFill>
              <a:sym typeface="Sniglet"/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de-CH" sz="1600" dirty="0" err="1">
                <a:solidFill>
                  <a:srgbClr val="FFFFFF"/>
                </a:solidFill>
                <a:sym typeface="Sniglet"/>
              </a:rPr>
              <a:t>Purely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competitive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behaviour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3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conclusions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66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74428" y="847204"/>
            <a:ext cx="8595143" cy="33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Tikhonov and </a:t>
            </a:r>
            <a:r>
              <a:rPr lang="en-US" sz="1600" dirty="0" err="1">
                <a:solidFill>
                  <a:srgbClr val="FFFFFF"/>
                </a:solidFill>
                <a:sym typeface="Sniglet"/>
              </a:rPr>
              <a:t>Monasson</a:t>
            </a:r>
            <a:r>
              <a:rPr lang="en-US" sz="1600" dirty="0">
                <a:solidFill>
                  <a:srgbClr val="FFFFFF"/>
                </a:solidFill>
                <a:sym typeface="Sniglet"/>
              </a:rPr>
              <a:t> developed methods of statistical physics to analytically solve a classic ecological model of resource competition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In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Sniglet"/>
              </a:rPr>
              <a:t> high dimension the systems have a strongly collective regime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it-IT" sz="1600" dirty="0">
                <a:solidFill>
                  <a:schemeClr val="bg1"/>
                </a:solidFill>
              </a:rPr>
              <a:t>model </a:t>
            </a:r>
            <a:r>
              <a:rPr lang="it-IT" sz="1600" dirty="0" err="1">
                <a:solidFill>
                  <a:schemeClr val="bg1"/>
                </a:solidFill>
              </a:rPr>
              <a:t>allows</a:t>
            </a:r>
            <a:r>
              <a:rPr lang="it-IT" sz="1600" dirty="0">
                <a:solidFill>
                  <a:schemeClr val="bg1"/>
                </a:solidFill>
              </a:rPr>
              <a:t> to </a:t>
            </a:r>
            <a:r>
              <a:rPr lang="en-US" sz="1600" dirty="0">
                <a:solidFill>
                  <a:schemeClr val="bg1"/>
                </a:solidFill>
              </a:rPr>
              <a:t>explore specifically the </a:t>
            </a:r>
            <a:r>
              <a:rPr lang="en-US" sz="1600" i="1" dirty="0">
                <a:solidFill>
                  <a:schemeClr val="bg1"/>
                </a:solidFill>
              </a:rPr>
              <a:t>feedback</a:t>
            </a:r>
            <a:r>
              <a:rPr lang="en-US" sz="1600" dirty="0">
                <a:solidFill>
                  <a:schemeClr val="bg1"/>
                </a:solidFill>
              </a:rPr>
              <a:t> loop between organisms and their environment</a:t>
            </a:r>
            <a:endParaRPr kumimoji="0" lang="de-CH" sz="16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We characterized the environment shaped by a community as </a:t>
            </a:r>
            <a:r>
              <a:rPr lang="en-US" sz="1600" dirty="0" err="1">
                <a:solidFill>
                  <a:schemeClr val="bg1"/>
                </a:solidFill>
              </a:rPr>
              <a:t>condequence</a:t>
            </a:r>
            <a:r>
              <a:rPr lang="en-US" sz="1600" dirty="0">
                <a:solidFill>
                  <a:schemeClr val="bg1"/>
                </a:solidFill>
              </a:rPr>
              <a:t> of the </a:t>
            </a:r>
            <a:r>
              <a:rPr lang="en-US" sz="1600" dirty="0" err="1">
                <a:solidFill>
                  <a:schemeClr val="bg1"/>
                </a:solidFill>
              </a:rPr>
              <a:t>ecoevolutionary</a:t>
            </a:r>
            <a:r>
              <a:rPr lang="en-US" sz="1600" dirty="0">
                <a:solidFill>
                  <a:schemeClr val="bg1"/>
                </a:solidFill>
              </a:rPr>
              <a:t> dynamics </a:t>
            </a:r>
          </a:p>
        </p:txBody>
      </p:sp>
    </p:spTree>
    <p:extLst>
      <p:ext uri="{BB962C8B-B14F-4D97-AF65-F5344CB8AC3E}">
        <p14:creationId xmlns:p14="http://schemas.microsoft.com/office/powerpoint/2010/main" val="770464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Further</a:t>
            </a:r>
            <a:r>
              <a:rPr lang="it-IT" sz="3200" dirty="0"/>
              <a:t> studies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67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68158" y="1391592"/>
            <a:ext cx="8791333" cy="8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Consider</a:t>
            </a:r>
            <a:r>
              <a:rPr lang="it-IT" sz="1600" dirty="0">
                <a:solidFill>
                  <a:schemeClr val="bg1"/>
                </a:solidFill>
              </a:rPr>
              <a:t> a </a:t>
            </a:r>
            <a:r>
              <a:rPr lang="it-IT" sz="1600" dirty="0" err="1">
                <a:solidFill>
                  <a:schemeClr val="bg1"/>
                </a:solidFill>
              </a:rPr>
              <a:t>different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kumimoji="0" lang="de-CH" sz="1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Inspect techniques of out-of-equilibrium statistical physics to study dynamical behavior</a:t>
            </a:r>
          </a:p>
        </p:txBody>
      </p:sp>
    </p:spTree>
    <p:extLst>
      <p:ext uri="{BB962C8B-B14F-4D97-AF65-F5344CB8AC3E}">
        <p14:creationId xmlns:p14="http://schemas.microsoft.com/office/powerpoint/2010/main" val="3252335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2785875" y="1991850"/>
            <a:ext cx="367273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T</a:t>
            </a:r>
            <a:r>
              <a:rPr lang="en" sz="4800" dirty="0"/>
              <a:t>hank you</a:t>
            </a:r>
            <a:endParaRPr sz="4800" dirty="0"/>
          </a:p>
        </p:txBody>
      </p:sp>
      <p:sp>
        <p:nvSpPr>
          <p:cNvPr id="300" name="Google Shape;300;p34"/>
          <p:cNvSpPr/>
          <p:nvPr/>
        </p:nvSpPr>
        <p:spPr>
          <a:xfrm>
            <a:off x="3968736" y="2771241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D150C4-748A-41A1-A832-5BD198682E1A}"/>
              </a:ext>
            </a:extLst>
          </p:cNvPr>
          <p:cNvSpPr txBox="1"/>
          <p:nvPr/>
        </p:nvSpPr>
        <p:spPr>
          <a:xfrm>
            <a:off x="6417733" y="4007478"/>
            <a:ext cx="2429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F08CA5-DB33-4ACB-99F5-06344D7D3779}"/>
              </a:ext>
            </a:extLst>
          </p:cNvPr>
          <p:cNvSpPr txBox="1"/>
          <p:nvPr/>
        </p:nvSpPr>
        <p:spPr>
          <a:xfrm>
            <a:off x="2437225" y="199518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alter Turncoat"/>
                <a:sym typeface="Walter Turncoat"/>
              </a:rPr>
              <a:t>Backup slides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4420E8A0-C8CB-4593-87D9-ED59C3557D1A}"/>
              </a:ext>
            </a:extLst>
          </p:cNvPr>
          <p:cNvSpPr/>
          <p:nvPr/>
        </p:nvSpPr>
        <p:spPr>
          <a:xfrm>
            <a:off x="4001984" y="271721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69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8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312609" y="211858"/>
            <a:ext cx="4072191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History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</p:spPr>
            <p:txBody>
              <a:bodyPr/>
              <a:lstStyle/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1969	</a:t>
                </a:r>
                <a:r>
                  <a:rPr lang="en-US" sz="1800" dirty="0">
                    <a:latin typeface="+mn-lt"/>
                  </a:rPr>
                  <a:t>Mac Arthur proposed an </a:t>
                </a:r>
                <a:r>
                  <a:rPr lang="en-US" sz="1800" dirty="0" err="1">
                    <a:latin typeface="+mn-lt"/>
                  </a:rPr>
                  <a:t>ecogical</a:t>
                </a:r>
                <a:r>
                  <a:rPr lang="en-US" sz="1800" dirty="0">
                    <a:latin typeface="+mn-lt"/>
                  </a:rPr>
                  <a:t> model of resource competition in 		a well-mixed community at equilibrium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1983	</a:t>
                </a:r>
                <a:r>
                  <a:rPr lang="en-US" sz="1800" dirty="0">
                    <a:latin typeface="+mn-lt"/>
                  </a:rPr>
                  <a:t>Tilman gives a geometrical description of the model for a low 			number of resources (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>
                    <a:latin typeface="+mn-lt"/>
                  </a:rPr>
                  <a:t>)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2016	</a:t>
                </a:r>
                <a:r>
                  <a:rPr lang="de-CH" sz="1800" dirty="0" err="1">
                    <a:latin typeface="+mn-lt"/>
                  </a:rPr>
                  <a:t>Tikhonov</a:t>
                </a:r>
                <a:r>
                  <a:rPr lang="de-CH" sz="1800" dirty="0">
                    <a:latin typeface="+mn-lt"/>
                  </a:rPr>
                  <a:t> </a:t>
                </a:r>
                <a:r>
                  <a:rPr lang="de-CH" sz="1800" dirty="0" err="1">
                    <a:latin typeface="+mn-lt"/>
                  </a:rPr>
                  <a:t>proposed</a:t>
                </a:r>
                <a:r>
                  <a:rPr lang="de-CH" sz="1800" dirty="0">
                    <a:latin typeface="+mn-lt"/>
                  </a:rPr>
                  <a:t> a </a:t>
                </a:r>
                <a:r>
                  <a:rPr lang="en-US" sz="1800" dirty="0">
                    <a:latin typeface="+mn-lt"/>
                  </a:rPr>
                  <a:t>simulation-based study for a modestly large  		number of resources exhibiting </a:t>
                </a:r>
                <a:r>
                  <a:rPr lang="en-US" sz="1800" i="1" dirty="0">
                    <a:latin typeface="+mn-lt"/>
                  </a:rPr>
                  <a:t>community cohesion</a:t>
                </a:r>
                <a:r>
                  <a:rPr lang="en-US" sz="1800" dirty="0">
                    <a:latin typeface="+mn-lt"/>
                  </a:rPr>
                  <a:t> as a 			consequence of environmental feedback</a:t>
                </a:r>
                <a:r>
                  <a:rPr lang="de-CH" sz="1800" dirty="0">
                    <a:latin typeface="+mn-lt"/>
                  </a:rPr>
                  <a:t>	</a:t>
                </a:r>
              </a:p>
            </p:txBody>
          </p:sp>
        </mc:Choice>
        <mc:Fallback xmlns="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56;p38">
            <a:extLst>
              <a:ext uri="{FF2B5EF4-FFF2-40B4-BE49-F238E27FC236}">
                <a16:creationId xmlns:a16="http://schemas.microsoft.com/office/drawing/2014/main" id="{E07BE87C-0BAA-4D74-AECA-5ECD675D7377}"/>
              </a:ext>
            </a:extLst>
          </p:cNvPr>
          <p:cNvSpPr/>
          <p:nvPr/>
        </p:nvSpPr>
        <p:spPr>
          <a:xfrm>
            <a:off x="244350" y="280592"/>
            <a:ext cx="761450" cy="63396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330;p37">
            <a:extLst>
              <a:ext uri="{FF2B5EF4-FFF2-40B4-BE49-F238E27FC236}">
                <a16:creationId xmlns:a16="http://schemas.microsoft.com/office/drawing/2014/main" id="{5ED844A6-F61B-47C0-8A37-3BAF99929043}"/>
              </a:ext>
            </a:extLst>
          </p:cNvPr>
          <p:cNvGrpSpPr/>
          <p:nvPr/>
        </p:nvGrpSpPr>
        <p:grpSpPr>
          <a:xfrm>
            <a:off x="1168034" y="1547868"/>
            <a:ext cx="609862" cy="131339"/>
            <a:chOff x="271125" y="812725"/>
            <a:chExt cx="766525" cy="221725"/>
          </a:xfrm>
        </p:grpSpPr>
        <p:sp>
          <p:nvSpPr>
            <p:cNvPr id="19" name="Google Shape;331;p37">
              <a:extLst>
                <a:ext uri="{FF2B5EF4-FFF2-40B4-BE49-F238E27FC236}">
                  <a16:creationId xmlns:a16="http://schemas.microsoft.com/office/drawing/2014/main" id="{CCE09527-1536-4C0D-9AB1-9571C84EF08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32;p37">
              <a:extLst>
                <a:ext uri="{FF2B5EF4-FFF2-40B4-BE49-F238E27FC236}">
                  <a16:creationId xmlns:a16="http://schemas.microsoft.com/office/drawing/2014/main" id="{AE513C9A-6498-4A3B-9B37-3E03773E17C5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30;p37">
            <a:extLst>
              <a:ext uri="{FF2B5EF4-FFF2-40B4-BE49-F238E27FC236}">
                <a16:creationId xmlns:a16="http://schemas.microsoft.com/office/drawing/2014/main" id="{82025C16-91EA-454A-95C8-61DB27BAEB0A}"/>
              </a:ext>
            </a:extLst>
          </p:cNvPr>
          <p:cNvGrpSpPr/>
          <p:nvPr/>
        </p:nvGrpSpPr>
        <p:grpSpPr>
          <a:xfrm>
            <a:off x="1168034" y="2349541"/>
            <a:ext cx="609862" cy="131339"/>
            <a:chOff x="271125" y="812725"/>
            <a:chExt cx="766525" cy="221725"/>
          </a:xfrm>
        </p:grpSpPr>
        <p:sp>
          <p:nvSpPr>
            <p:cNvPr id="25" name="Google Shape;331;p37">
              <a:extLst>
                <a:ext uri="{FF2B5EF4-FFF2-40B4-BE49-F238E27FC236}">
                  <a16:creationId xmlns:a16="http://schemas.microsoft.com/office/drawing/2014/main" id="{FCFD6D45-ABED-4FFE-B188-5E43AF91BFA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32;p37">
              <a:extLst>
                <a:ext uri="{FF2B5EF4-FFF2-40B4-BE49-F238E27FC236}">
                  <a16:creationId xmlns:a16="http://schemas.microsoft.com/office/drawing/2014/main" id="{E88B1453-7783-478E-9365-023FB7F08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30;p37">
            <a:extLst>
              <a:ext uri="{FF2B5EF4-FFF2-40B4-BE49-F238E27FC236}">
                <a16:creationId xmlns:a16="http://schemas.microsoft.com/office/drawing/2014/main" id="{08CDDA92-9C7A-41B0-AEA9-D2CAD8AD4BFA}"/>
              </a:ext>
            </a:extLst>
          </p:cNvPr>
          <p:cNvGrpSpPr/>
          <p:nvPr/>
        </p:nvGrpSpPr>
        <p:grpSpPr>
          <a:xfrm>
            <a:off x="1168034" y="3174959"/>
            <a:ext cx="609862" cy="131339"/>
            <a:chOff x="271125" y="812725"/>
            <a:chExt cx="766525" cy="221725"/>
          </a:xfrm>
        </p:grpSpPr>
        <p:sp>
          <p:nvSpPr>
            <p:cNvPr id="28" name="Google Shape;331;p37">
              <a:extLst>
                <a:ext uri="{FF2B5EF4-FFF2-40B4-BE49-F238E27FC236}">
                  <a16:creationId xmlns:a16="http://schemas.microsoft.com/office/drawing/2014/main" id="{C66E2EBB-8905-4521-BB1F-8CC58715338F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32;p37">
              <a:extLst>
                <a:ext uri="{FF2B5EF4-FFF2-40B4-BE49-F238E27FC236}">
                  <a16:creationId xmlns:a16="http://schemas.microsoft.com/office/drawing/2014/main" id="{83107ED7-7BD7-4E25-9C82-2AD2C81AB329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041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Lyapunov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function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/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increases on any trajectory.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bounded from above.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it-IT" i="1" dirty="0" err="1">
                    <a:solidFill>
                      <a:schemeClr val="tx1"/>
                    </a:solidFill>
                  </a:rPr>
                  <a:t>Proposition</a:t>
                </a:r>
                <a:r>
                  <a:rPr lang="it-IT" i="1" dirty="0">
                    <a:solidFill>
                      <a:schemeClr val="tx1"/>
                    </a:solidFill>
                  </a:rPr>
                  <a:t> 3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is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convex</a:t>
                </a:r>
                <a:r>
                  <a:rPr lang="it-IT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blipFill>
                <a:blip r:embed="rId2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C7C7DDA8-055E-4642-BA89-A72CC063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14" y="1924045"/>
            <a:ext cx="2543194" cy="6477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1B3F07-29B0-4F78-9887-6354386F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741" y="2595784"/>
            <a:ext cx="2762270" cy="571504"/>
          </a:xfrm>
          <a:prstGeom prst="rect">
            <a:avLst/>
          </a:prstGeom>
        </p:spPr>
      </p:pic>
      <p:grpSp>
        <p:nvGrpSpPr>
          <p:cNvPr id="14" name="Google Shape;330;p37">
            <a:extLst>
              <a:ext uri="{FF2B5EF4-FFF2-40B4-BE49-F238E27FC236}">
                <a16:creationId xmlns:a16="http://schemas.microsoft.com/office/drawing/2014/main" id="{FD93E378-610F-4002-8E4A-5D8A7B73F635}"/>
              </a:ext>
            </a:extLst>
          </p:cNvPr>
          <p:cNvGrpSpPr/>
          <p:nvPr/>
        </p:nvGrpSpPr>
        <p:grpSpPr>
          <a:xfrm>
            <a:off x="4506506" y="2387065"/>
            <a:ext cx="426471" cy="119035"/>
            <a:chOff x="271125" y="812725"/>
            <a:chExt cx="766525" cy="221725"/>
          </a:xfrm>
          <a:solidFill>
            <a:schemeClr val="tx1"/>
          </a:solidFill>
        </p:grpSpPr>
        <p:sp>
          <p:nvSpPr>
            <p:cNvPr id="15" name="Google Shape;331;p37">
              <a:extLst>
                <a:ext uri="{FF2B5EF4-FFF2-40B4-BE49-F238E27FC236}">
                  <a16:creationId xmlns:a16="http://schemas.microsoft.com/office/drawing/2014/main" id="{0C369F8A-1E09-4593-9F8F-ECFC58538236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32;p37">
              <a:extLst>
                <a:ext uri="{FF2B5EF4-FFF2-40B4-BE49-F238E27FC236}">
                  <a16:creationId xmlns:a16="http://schemas.microsoft.com/office/drawing/2014/main" id="{8D460F98-B88A-45E2-8EA4-A65D5269A1CB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it-IT" sz="16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  <a:blipFill>
                <a:blip r:embed="rId5"/>
                <a:stretch>
                  <a:fillRect t="-120635" b="-180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/>
          <p:cNvSpPr/>
          <p:nvPr/>
        </p:nvSpPr>
        <p:spPr>
          <a:xfrm>
            <a:off x="5162538" y="1758365"/>
            <a:ext cx="3460282" cy="1495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7313053">
            <a:off x="5305068" y="2435134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773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defined on the harvest plane, such that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blipFill>
                <a:blip r:embed="rId2"/>
                <a:stretch>
                  <a:fillRect l="-242" r="-9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4380" y="2421487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we construct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as the Legendre transform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e>
                    </m:d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so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  <a:blipFill>
                <a:blip r:embed="rId3"/>
                <a:stretch>
                  <a:fillRect l="-242" t="-128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84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given the resource availability vector at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get: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blipFill>
                <a:blip r:embed="rId2"/>
                <a:stretch>
                  <a:fillRect l="-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1916" y="2190375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/>
              <p:cNvSpPr/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tx1"/>
                    </a:solidFill>
                  </a:rPr>
                  <a:t>Subtracting</a:t>
                </a:r>
                <a:r>
                  <a:rPr lang="it-IT" dirty="0">
                    <a:solidFill>
                      <a:schemeClr val="tx1"/>
                    </a:solidFill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latter</a:t>
                </a:r>
                <a:r>
                  <a:rPr lang="it-IT" dirty="0">
                    <a:solidFill>
                      <a:schemeClr val="tx1"/>
                    </a:solidFill>
                  </a:rPr>
                  <a:t> from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former</a:t>
                </a:r>
                <a:r>
                  <a:rPr lang="it-IT" dirty="0">
                    <a:solidFill>
                      <a:schemeClr val="tx1"/>
                    </a:solidFill>
                  </a:rPr>
                  <a:t> and </a:t>
                </a:r>
                <a:r>
                  <a:rPr lang="it-IT" dirty="0" err="1">
                    <a:solidFill>
                      <a:schemeClr val="tx1"/>
                    </a:solidFill>
                  </a:rPr>
                  <a:t>summing</a:t>
                </a:r>
                <a:r>
                  <a:rPr lang="it-IT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we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obtain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tango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  <a:blipFill>
                <a:blip r:embed="rId3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34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Passing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into</a:t>
            </a:r>
            <a:r>
              <a:rPr lang="it-IT" sz="3200" dirty="0">
                <a:solidFill>
                  <a:schemeClr val="tx1"/>
                </a:solidFill>
              </a:rPr>
              <a:t> the </a:t>
            </a:r>
            <a:r>
              <a:rPr lang="it-IT" sz="3200" dirty="0" err="1">
                <a:solidFill>
                  <a:schemeClr val="tx1"/>
                </a:solidFill>
              </a:rPr>
              <a:t>harvest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space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/>
          <p:cNvSpPr txBox="1"/>
          <p:nvPr/>
        </p:nvSpPr>
        <p:spPr>
          <a:xfrm>
            <a:off x="483051" y="1045029"/>
            <a:ext cx="7766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study</a:t>
            </a:r>
            <a:r>
              <a:rPr lang="it-IT" dirty="0"/>
              <a:t> the </a:t>
            </a:r>
            <a:r>
              <a:rPr lang="it-IT" dirty="0" err="1"/>
              <a:t>convex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for the </a:t>
            </a:r>
            <a:r>
              <a:rPr lang="it-IT" dirty="0" err="1"/>
              <a:t>Lyapunov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start from the </a:t>
            </a:r>
            <a:r>
              <a:rPr lang="it-IT" dirty="0" err="1"/>
              <a:t>partition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5" y="1631218"/>
            <a:ext cx="1855229" cy="58344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83051" y="2377997"/>
            <a:ext cx="59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can compute </a:t>
            </a:r>
            <a:r>
              <a:rPr lang="it-IT" dirty="0" err="1"/>
              <a:t>it</a:t>
            </a:r>
            <a:r>
              <a:rPr lang="it-IT" dirty="0"/>
              <a:t> 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saddle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</a:t>
            </a:r>
            <a:r>
              <a:rPr lang="it-IT" dirty="0" err="1"/>
              <a:t>approximatiions</a:t>
            </a:r>
            <a:r>
              <a:rPr lang="it-IT" dirty="0"/>
              <a:t>,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: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96" y="2871194"/>
            <a:ext cx="3957638" cy="64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483051" y="3606889"/>
                <a:ext cx="6646985" cy="55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it-IT" b="0" dirty="0"/>
                  <a:t> the </a:t>
                </a:r>
                <a:r>
                  <a:rPr lang="it-IT" b="0" dirty="0" err="1"/>
                  <a:t>extremum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b="0" dirty="0"/>
                  <a:t> and </a:t>
                </a:r>
                <a:r>
                  <a:rPr lang="en-US" dirty="0"/>
                  <a:t>s, a finite set of species have resource surplus of precisely zero, corresponding to finite-abundance survivors</a:t>
                </a:r>
                <a:endParaRPr lang="it-IT" b="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1" y="3606889"/>
                <a:ext cx="6646985" cy="555088"/>
              </a:xfrm>
              <a:prstGeom prst="rect">
                <a:avLst/>
              </a:prstGeom>
              <a:blipFill>
                <a:blip r:embed="rId4"/>
                <a:stretch>
                  <a:fillRect l="-275" b="-109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91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Resource </a:t>
            </a:r>
            <a:r>
              <a:rPr lang="it-IT" sz="3200" dirty="0" err="1">
                <a:solidFill>
                  <a:schemeClr val="tx1"/>
                </a:solidFill>
              </a:rPr>
              <a:t>supply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models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483051" y="1045029"/>
                <a:ext cx="8339402" cy="3183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Different models of resource supply correspond to different expressions of the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it-IT" dirty="0"/>
                  <a:t>. In general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costs</a:t>
                </a:r>
                <a:r>
                  <a:rPr lang="it-IT" dirty="0"/>
                  <a:t> are </a:t>
                </a:r>
                <a:r>
                  <a:rPr lang="it-IT" dirty="0" err="1"/>
                  <a:t>near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equilobrium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;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linearize</a:t>
                </a:r>
                <a:r>
                  <a:rPr lang="it-IT" dirty="0"/>
                  <a:t> </a:t>
                </a:r>
                <a:r>
                  <a:rPr lang="it-IT" dirty="0" err="1"/>
                  <a:t>around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point</a:t>
                </a:r>
                <a:r>
                  <a:rPr lang="it-IT" dirty="0"/>
                  <a:t> to </a:t>
                </a:r>
                <a:r>
                  <a:rPr lang="it-IT" dirty="0" err="1"/>
                  <a:t>characterize</a:t>
                </a:r>
                <a:r>
                  <a:rPr lang="it-IT" dirty="0"/>
                  <a:t> a </a:t>
                </a:r>
                <a:r>
                  <a:rPr lang="it-IT" i="1" dirty="0" err="1"/>
                  <a:t>resource</a:t>
                </a:r>
                <a:r>
                  <a:rPr lang="it-IT" i="1" dirty="0"/>
                  <a:t> </a:t>
                </a:r>
                <a:r>
                  <a:rPr lang="it-IT" i="1" dirty="0" err="1"/>
                  <a:t>supply</a:t>
                </a:r>
                <a:r>
                  <a:rPr lang="it-IT" i="1" dirty="0"/>
                  <a:t> model 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with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dirty="0"/>
                  <a:t>: </a:t>
                </a:r>
                <a:r>
                  <a:rPr lang="en-US" dirty="0"/>
                  <a:t>demand at which resource availability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dirty="0"/>
                  <a:t>: the </a:t>
                </a:r>
                <a:r>
                  <a:rPr lang="it-IT" dirty="0" err="1"/>
                  <a:t>elasticity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describes</a:t>
                </a:r>
                <a:r>
                  <a:rPr lang="it-IT" dirty="0"/>
                  <a:t> </a:t>
                </a:r>
                <a:r>
                  <a:rPr lang="en-US" dirty="0"/>
                  <a:t>how quickly resource is depleted by a small increase in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 err="1"/>
                  <a:t>Thus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𝛿𝜏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𝛾𝛿𝜏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compute: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1" y="1045029"/>
                <a:ext cx="8339402" cy="3183692"/>
              </a:xfrm>
              <a:prstGeom prst="rect">
                <a:avLst/>
              </a:prstGeom>
              <a:blipFill>
                <a:blip r:embed="rId2"/>
                <a:stretch>
                  <a:fillRect l="-219" b="-114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49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cost</a:t>
            </a:r>
            <a:r>
              <a:rPr lang="it-IT" sz="32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423" y="989210"/>
            <a:ext cx="3264458" cy="60392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24" y="1973403"/>
            <a:ext cx="2645360" cy="25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434" name="Google Shape;434;p3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441" name="Google Shape;441;p3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3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446" name="Google Shape;446;p3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450" name="Google Shape;450;p3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456" name="Google Shape;456;p3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460" name="Google Shape;460;p3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3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465" name="Google Shape;465;p3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471" name="Google Shape;471;p3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478" name="Google Shape;478;p3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481" name="Google Shape;481;p3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485" name="Google Shape;485;p3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492" name="Google Shape;492;p3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3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498" name="Google Shape;498;p3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2" name="Google Shape;502;p3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3" name="Google Shape;503;p3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3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3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3" name="Google Shape;513;p3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20" name="Google Shape;520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25" name="Google Shape;525;p3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31" name="Google Shape;531;p3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3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38" name="Google Shape;538;p3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3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43" name="Google Shape;543;p3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48" name="Google Shape;548;p3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3" name="Google Shape;553;p3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54" name="Google Shape;554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4" name="Google Shape;564;p3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65" name="Google Shape;565;p3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568;p3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69" name="Google Shape;569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9" name="Google Shape;579;p3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80" name="Google Shape;580;p3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4" name="Google Shape;584;p3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85" name="Google Shape;585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5" name="Google Shape;595;p3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96" name="Google Shape;596;p3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604" name="Google Shape;604;p3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609" name="Google Shape;609;p3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614" name="Google Shape;614;p3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620" name="Google Shape;620;p3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3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627" name="Google Shape;627;p3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3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631" name="Google Shape;631;p3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637" name="Google Shape;637;p3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644" name="Google Shape;644;p3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" name="Google Shape;647;p3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648" name="Google Shape;648;p3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653" name="Google Shape;653;p3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3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660" name="Google Shape;660;p3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668" name="Google Shape;668;p3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673" name="Google Shape;673;p3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3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677" name="Google Shape;677;p3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681" name="Google Shape;681;p3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3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686" name="Google Shape;686;p3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3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691" name="Google Shape;691;p3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697" name="Google Shape;697;p3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3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704" name="Google Shape;704;p3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712" name="Google Shape;712;p3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4" name="Google Shape;724;p3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725" name="Google Shape;725;p3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3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730" name="Google Shape;730;p3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3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734" name="Google Shape;734;p3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3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741" name="Google Shape;741;p3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750" name="Google Shape;750;p3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3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763" name="Google Shape;763;p3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776" name="Google Shape;776;p3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789" name="Google Shape;789;p3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p3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796" name="Google Shape;796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812" name="Google Shape;812;p3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818" name="Google Shape;818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819" name="Google Shape;819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823" name="Google Shape;823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827" name="Google Shape;827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31" name="Google Shape;831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4" name="Google Shape;834;p3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835" name="Google Shape;835;p3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844" name="Google Shape;844;p3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3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869" name="Google Shape;869;p3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3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73" name="Google Shape;873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3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76" name="Google Shape;876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879" name="Google Shape;879;p3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48F0A9-7865-4E02-BB25-8D47A5EA4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49A510DD-1BB1-4114-AC46-FEA90CE6B9C4}"/>
              </a:ext>
            </a:extLst>
          </p:cNvPr>
          <p:cNvSpPr txBox="1">
            <a:spLocks/>
          </p:cNvSpPr>
          <p:nvPr/>
        </p:nvSpPr>
        <p:spPr>
          <a:xfrm>
            <a:off x="1138663" y="222972"/>
            <a:ext cx="5349230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aim</a:t>
            </a:r>
            <a:endParaRPr lang="it-IT" sz="3200" dirty="0"/>
          </a:p>
        </p:txBody>
      </p:sp>
      <p:grpSp>
        <p:nvGrpSpPr>
          <p:cNvPr id="5" name="Google Shape;330;p37">
            <a:extLst>
              <a:ext uri="{FF2B5EF4-FFF2-40B4-BE49-F238E27FC236}">
                <a16:creationId xmlns:a16="http://schemas.microsoft.com/office/drawing/2014/main" id="{1FCEFDFD-3EDF-4059-A83D-420ED5ACA93D}"/>
              </a:ext>
            </a:extLst>
          </p:cNvPr>
          <p:cNvGrpSpPr/>
          <p:nvPr/>
        </p:nvGrpSpPr>
        <p:grpSpPr>
          <a:xfrm>
            <a:off x="426383" y="1623036"/>
            <a:ext cx="712454" cy="171158"/>
            <a:chOff x="271125" y="812725"/>
            <a:chExt cx="766525" cy="221725"/>
          </a:xfrm>
        </p:grpSpPr>
        <p:sp>
          <p:nvSpPr>
            <p:cNvPr id="6" name="Google Shape;331;p37">
              <a:extLst>
                <a:ext uri="{FF2B5EF4-FFF2-40B4-BE49-F238E27FC236}">
                  <a16:creationId xmlns:a16="http://schemas.microsoft.com/office/drawing/2014/main" id="{474B37BD-E5CF-4F41-9666-6465D63FD5FD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;p37">
              <a:extLst>
                <a:ext uri="{FF2B5EF4-FFF2-40B4-BE49-F238E27FC236}">
                  <a16:creationId xmlns:a16="http://schemas.microsoft.com/office/drawing/2014/main" id="{38D09D34-760C-4778-B685-8D2B057FB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/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Tikhonov and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Monasson</a:t>
                </a:r>
                <a:r>
                  <a:rPr lang="en-US" sz="1800" dirty="0">
                    <a:solidFill>
                      <a:schemeClr val="bg1"/>
                    </a:solidFill>
                  </a:rPr>
                  <a:t> proposed the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analytical solution </a:t>
                </a:r>
                <a:r>
                  <a:rPr lang="en-US" sz="1800" dirty="0">
                    <a:solidFill>
                      <a:schemeClr val="bg1"/>
                    </a:solidFill>
                  </a:rPr>
                  <a:t>of the classic model of resource competition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in the limit of large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 </a:t>
                </a:r>
                <a:endParaRPr lang="it-IT" sz="1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blipFill>
                <a:blip r:embed="rId3"/>
                <a:stretch>
                  <a:fillRect l="-694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67;p38">
            <a:extLst>
              <a:ext uri="{FF2B5EF4-FFF2-40B4-BE49-F238E27FC236}">
                <a16:creationId xmlns:a16="http://schemas.microsoft.com/office/drawing/2014/main" id="{72627691-AC72-4C7B-AF37-ED5C0FF857AC}"/>
              </a:ext>
            </a:extLst>
          </p:cNvPr>
          <p:cNvSpPr/>
          <p:nvPr/>
        </p:nvSpPr>
        <p:spPr>
          <a:xfrm>
            <a:off x="453261" y="304801"/>
            <a:ext cx="442018" cy="440348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5F9A2E-7C0B-4C90-8481-5F9DCC6EBA57}"/>
              </a:ext>
            </a:extLst>
          </p:cNvPr>
          <p:cNvSpPr txBox="1"/>
          <p:nvPr/>
        </p:nvSpPr>
        <p:spPr>
          <a:xfrm>
            <a:off x="2242849" y="303395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We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wanto</a:t>
            </a:r>
            <a:r>
              <a:rPr lang="it-IT" sz="1800" dirty="0">
                <a:solidFill>
                  <a:schemeClr val="bg1"/>
                </a:solidFill>
              </a:rPr>
              <a:t> to model the feedback of </a:t>
            </a:r>
            <a:r>
              <a:rPr lang="it-IT" sz="1800" dirty="0" err="1">
                <a:solidFill>
                  <a:schemeClr val="bg1"/>
                </a:solidFill>
              </a:rPr>
              <a:t>organisms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onto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environment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1" name="Google Shape;389;p38">
            <a:extLst>
              <a:ext uri="{FF2B5EF4-FFF2-40B4-BE49-F238E27FC236}">
                <a16:creationId xmlns:a16="http://schemas.microsoft.com/office/drawing/2014/main" id="{DB0C56A9-B061-4FF0-BB5A-D210466F3128}"/>
              </a:ext>
            </a:extLst>
          </p:cNvPr>
          <p:cNvSpPr/>
          <p:nvPr/>
        </p:nvSpPr>
        <p:spPr>
          <a:xfrm>
            <a:off x="1640103" y="303395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54;p11">
            <a:extLst>
              <a:ext uri="{FF2B5EF4-FFF2-40B4-BE49-F238E27FC236}">
                <a16:creationId xmlns:a16="http://schemas.microsoft.com/office/drawing/2014/main" id="{F6541F8D-6D88-407F-9537-38B1AAEDAF9A}"/>
              </a:ext>
            </a:extLst>
          </p:cNvPr>
          <p:cNvSpPr/>
          <p:nvPr/>
        </p:nvSpPr>
        <p:spPr>
          <a:xfrm>
            <a:off x="3754488" y="3695331"/>
            <a:ext cx="2688644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685800" y="2590566"/>
            <a:ext cx="7772400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basis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278571034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6041</TotalTime>
  <Words>3620</Words>
  <Application>Microsoft Office PowerPoint</Application>
  <PresentationFormat>Presentazione su schermo (16:9)</PresentationFormat>
  <Paragraphs>522</Paragraphs>
  <Slides>77</Slides>
  <Notes>71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77</vt:i4>
      </vt:variant>
    </vt:vector>
  </HeadingPairs>
  <TitlesOfParts>
    <vt:vector size="85" baseType="lpstr">
      <vt:lpstr>Calibri</vt:lpstr>
      <vt:lpstr>Walter Turncoat</vt:lpstr>
      <vt:lpstr>Sniglet</vt:lpstr>
      <vt:lpstr>Arial</vt:lpstr>
      <vt:lpstr>Cambria Math</vt:lpstr>
      <vt:lpstr>Calibri Light</vt:lpstr>
      <vt:lpstr>Ursula template</vt:lpstr>
      <vt:lpstr>Tema di Office</vt:lpstr>
      <vt:lpstr>Statistical Physics of Resource Competition in a Highly Diverse Ecosystem</vt:lpstr>
      <vt:lpstr>Resource Competition Model</vt:lpstr>
      <vt:lpstr>introduction</vt:lpstr>
      <vt:lpstr>The focus</vt:lpstr>
      <vt:lpstr>The focus</vt:lpstr>
      <vt:lpstr>The focus</vt:lpstr>
      <vt:lpstr>History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</vt:lpstr>
      <vt:lpstr>Presentazione standard di PowerPoint</vt:lpstr>
      <vt:lpstr>Presentazione standard di PowerPoint</vt:lpstr>
      <vt:lpstr>Presentazione standard di PowerPoint</vt:lpstr>
      <vt:lpstr>Thank you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Mappa logistica e Caos</dc:title>
  <dc:creator>Clelia Corridori</dc:creator>
  <cp:lastModifiedBy>Clelia Corridori</cp:lastModifiedBy>
  <cp:revision>258</cp:revision>
  <cp:lastPrinted>2021-03-07T12:39:00Z</cp:lastPrinted>
  <dcterms:modified xsi:type="dcterms:W3CDTF">2021-03-30T17:19:29Z</dcterms:modified>
</cp:coreProperties>
</file>